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9.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orbel" panose="020B0503020204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esertmuseum.org/kids/events_poetry.ph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week.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0a4de91df8_1_3: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0a4de91df8_1_3: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0a4de91df8_1_1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0a4de91df8_1_1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a4de91df8_1_2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20a4de91df8_1_2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0a4de91df8_1_3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0a4de91df8_1_3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0a4de91df8_1_38: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0a4de91df8_1_38: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54705cda44_0_1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254705cda44_0_1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4705cda44_0_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54705cda44_0_2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31ac8f628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31ac8f628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Now students draw a saguaro in detail and in conditions where it would thrive (sunny or some rain, a nurse tree nearby, roots underground, etc.) </a:t>
            </a:r>
            <a:endParaRPr>
              <a:latin typeface="Arial"/>
              <a:ea typeface="Arial"/>
              <a:cs typeface="Arial"/>
              <a:sym typeface="Arial"/>
            </a:endParaRPr>
          </a:p>
          <a:p>
            <a:pPr marL="0" lvl="0" indent="0" algn="l" rtl="0">
              <a:spcBef>
                <a:spcPts val="0"/>
              </a:spcBef>
              <a:spcAft>
                <a:spcPts val="0"/>
              </a:spcAft>
              <a:buNone/>
            </a:pPr>
            <a:endParaRPr/>
          </a:p>
        </p:txBody>
      </p:sp>
      <p:sp>
        <p:nvSpPr>
          <p:cNvPr id="260" name="Google Shape;260;g131ac8f628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2d676aa8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a2d676aa84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2a2d676aa84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da3cf06ab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da3cf06ab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Teachers- Consider submitting poems to the Desert Museum’s Earth Day Poetry Contest! Find details on the Desert Museum website: </a:t>
            </a:r>
            <a:r>
              <a:rPr lang="en-US" u="sng">
                <a:solidFill>
                  <a:schemeClr val="hlink"/>
                </a:solidFill>
                <a:hlinkClick r:id="rId3"/>
              </a:rPr>
              <a:t>https://www.desertmuseum.org/kids/events_poetry.php</a:t>
            </a:r>
            <a:endParaRPr/>
          </a:p>
          <a:p>
            <a:pPr marL="0" lvl="0" indent="0" algn="l" rtl="0">
              <a:spcBef>
                <a:spcPts val="0"/>
              </a:spcBef>
              <a:spcAft>
                <a:spcPts val="0"/>
              </a:spcAft>
              <a:buNone/>
            </a:pPr>
            <a:endParaRPr/>
          </a:p>
        </p:txBody>
      </p:sp>
      <p:sp>
        <p:nvSpPr>
          <p:cNvPr id="278" name="Google Shape;278;g2da3cf06abe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d71ae75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4d71ae753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24d71ae753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2d676aa8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a2d676aa8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Extension: Have students write stories as if they are saguaros. They can write about what they might do in the rain, who might come visit them, etc.</a:t>
            </a:r>
            <a:endParaRPr>
              <a:latin typeface="Arial"/>
              <a:ea typeface="Arial"/>
              <a:cs typeface="Arial"/>
              <a:sym typeface="Arial"/>
            </a:endParaRPr>
          </a:p>
          <a:p>
            <a:pPr marL="0" lvl="0" indent="0" algn="l" rtl="0">
              <a:spcBef>
                <a:spcPts val="0"/>
              </a:spcBef>
              <a:spcAft>
                <a:spcPts val="0"/>
              </a:spcAft>
              <a:buNone/>
            </a:pPr>
            <a:endParaRPr/>
          </a:p>
        </p:txBody>
      </p:sp>
      <p:sp>
        <p:nvSpPr>
          <p:cNvPr id="288" name="Google Shape;288;g2a2d676aa84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32397de75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32397de75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Show students the saguaro harvesting photos. Discuss as a class: uses of the a saguaro</a:t>
            </a:r>
            <a:endParaRPr/>
          </a:p>
        </p:txBody>
      </p:sp>
      <p:sp>
        <p:nvSpPr>
          <p:cNvPr id="119" name="Google Shape;119;g132397de75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a4de91df8_0_17: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0a4de91df8_0_17: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Show students the time lapse video of a saguaro. Have students discuss what they notice and wonder about the saguaro over time, and write their ideas down to create a “wonder wall” chart. Point student discussion towards how they visibly see the saguaro change, as well as what kinds of plants and weather they notice in the saguaro’s vicinity.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0a4de91df8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0a4de91df8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20a4de91df8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4d71ae7878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4d71ae7878_0_5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24d71ae7878_0_5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0a4de91df8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0a4de91df8_1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0a4de91df8_1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19" name="Google Shape;19;p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6" name="Google Shape;76;p1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7" name="Google Shape;77;p1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a:spLocks noGrp="1"/>
          </p:cNvSpPr>
          <p:nvPr>
            <p:ph type="pic" idx="2"/>
          </p:nvPr>
        </p:nvSpPr>
        <p:spPr>
          <a:xfrm>
            <a:off x="5413248" y="1069847"/>
            <a:ext cx="6099048" cy="4800600"/>
          </a:xfrm>
          <a:prstGeom prst="rect">
            <a:avLst/>
          </a:prstGeom>
          <a:noFill/>
          <a:ln>
            <a:noFill/>
          </a:ln>
        </p:spPr>
      </p:sp>
      <p:sp>
        <p:nvSpPr>
          <p:cNvPr id="81" name="Google Shape;81;p12"/>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82" name="Google Shape;82;p12"/>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3" name="Google Shape;83;p12"/>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4" name="Google Shape;84;p12"/>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4060137" y="-859734"/>
            <a:ext cx="4038600" cy="9872871"/>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8" name="Google Shape;88;p1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9" name="Google Shape;89;p1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0" name="Google Shape;90;p1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181849" y="2305051"/>
            <a:ext cx="5410200" cy="232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2152649" y="-247649"/>
            <a:ext cx="5410200" cy="74295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94" name="Google Shape;94;p14"/>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5" name="Google Shape;95;p14"/>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6" name="Google Shape;96;p14"/>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54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709928" y="4154521"/>
            <a:ext cx="8769096" cy="136380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400"/>
              </a:spcBef>
              <a:spcAft>
                <a:spcPts val="0"/>
              </a:spcAft>
              <a:buSzPts val="1320"/>
              <a:buNone/>
              <a:defRPr sz="2200">
                <a:solidFill>
                  <a:schemeClr val="accent1"/>
                </a:solidFill>
              </a:defRPr>
            </a:lvl1pPr>
            <a:lvl2pPr marL="914400" lvl="1" indent="-228600" algn="l">
              <a:lnSpc>
                <a:spcPct val="90000"/>
              </a:lnSpc>
              <a:spcBef>
                <a:spcPts val="200"/>
              </a:spcBef>
              <a:spcAft>
                <a:spcPts val="0"/>
              </a:spcAft>
              <a:buSzPts val="1080"/>
              <a:buNone/>
              <a:defRPr sz="1800">
                <a:solidFill>
                  <a:srgbClr val="888888"/>
                </a:solidFill>
              </a:defRPr>
            </a:lvl2pPr>
            <a:lvl3pPr marL="1371600" lvl="2" indent="-228600" algn="l">
              <a:lnSpc>
                <a:spcPct val="90000"/>
              </a:lnSpc>
              <a:spcBef>
                <a:spcPts val="400"/>
              </a:spcBef>
              <a:spcAft>
                <a:spcPts val="0"/>
              </a:spcAft>
              <a:buSzPts val="960"/>
              <a:buNone/>
              <a:defRPr sz="1600">
                <a:solidFill>
                  <a:srgbClr val="888888"/>
                </a:solidFill>
              </a:defRPr>
            </a:lvl3pPr>
            <a:lvl4pPr marL="1828800" lvl="3" indent="-228600" algn="l">
              <a:lnSpc>
                <a:spcPct val="90000"/>
              </a:lnSpc>
              <a:spcBef>
                <a:spcPts val="400"/>
              </a:spcBef>
              <a:spcAft>
                <a:spcPts val="0"/>
              </a:spcAft>
              <a:buSzPts val="840"/>
              <a:buNone/>
              <a:defRPr sz="1400">
                <a:solidFill>
                  <a:srgbClr val="888888"/>
                </a:solidFill>
              </a:defRPr>
            </a:lvl4pPr>
            <a:lvl5pPr marL="2286000" lvl="4" indent="-228600" algn="l">
              <a:lnSpc>
                <a:spcPct val="90000"/>
              </a:lnSpc>
              <a:spcBef>
                <a:spcPts val="400"/>
              </a:spcBef>
              <a:spcAft>
                <a:spcPts val="0"/>
              </a:spcAft>
              <a:buSzPts val="840"/>
              <a:buNone/>
              <a:defRPr sz="1400">
                <a:solidFill>
                  <a:srgbClr val="888888"/>
                </a:solidFill>
              </a:defRPr>
            </a:lvl5pPr>
            <a:lvl6pPr marL="2743200" lvl="5" indent="-228600" algn="l">
              <a:lnSpc>
                <a:spcPct val="90000"/>
              </a:lnSpc>
              <a:spcBef>
                <a:spcPts val="400"/>
              </a:spcBef>
              <a:spcAft>
                <a:spcPts val="0"/>
              </a:spcAft>
              <a:buSzPts val="840"/>
              <a:buNone/>
              <a:defRPr sz="1400">
                <a:solidFill>
                  <a:srgbClr val="888888"/>
                </a:solidFill>
              </a:defRPr>
            </a:lvl6pPr>
            <a:lvl7pPr marL="3200400" lvl="6" indent="-228600" algn="l">
              <a:lnSpc>
                <a:spcPct val="90000"/>
              </a:lnSpc>
              <a:spcBef>
                <a:spcPts val="400"/>
              </a:spcBef>
              <a:spcAft>
                <a:spcPts val="0"/>
              </a:spcAft>
              <a:buSzPts val="840"/>
              <a:buNone/>
              <a:defRPr sz="1400">
                <a:solidFill>
                  <a:srgbClr val="888888"/>
                </a:solidFill>
              </a:defRPr>
            </a:lvl7pPr>
            <a:lvl8pPr marL="3657600" lvl="7" indent="-228600" algn="l">
              <a:lnSpc>
                <a:spcPct val="90000"/>
              </a:lnSpc>
              <a:spcBef>
                <a:spcPts val="400"/>
              </a:spcBef>
              <a:spcAft>
                <a:spcPts val="0"/>
              </a:spcAft>
              <a:buSzPts val="840"/>
              <a:buNone/>
              <a:defRPr sz="1400">
                <a:solidFill>
                  <a:srgbClr val="888888"/>
                </a:solidFill>
              </a:defRPr>
            </a:lvl8pPr>
            <a:lvl9pPr marL="4114800" lvl="8" indent="-228600" algn="l">
              <a:lnSpc>
                <a:spcPct val="90000"/>
              </a:lnSpc>
              <a:spcBef>
                <a:spcPts val="400"/>
              </a:spcBef>
              <a:spcAft>
                <a:spcPts val="400"/>
              </a:spcAft>
              <a:buSzPts val="840"/>
              <a:buNone/>
              <a:defRPr sz="1400">
                <a:solidFill>
                  <a:srgbClr val="888888"/>
                </a:solidFill>
              </a:defRPr>
            </a:lvl9pPr>
          </a:lstStyle>
          <a:p>
            <a:endParaRPr/>
          </a:p>
        </p:txBody>
      </p:sp>
      <p:sp>
        <p:nvSpPr>
          <p:cNvPr id="24" name="Google Shape;24;p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5" name="Google Shape;25;p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6" name="Google Shape;26;p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
          <p:cNvCxnSpPr/>
          <p:nvPr/>
        </p:nvCxnSpPr>
        <p:spPr>
          <a:xfrm>
            <a:off x="1981201"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35" name="Google Shape;35;p5"/>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6" name="Google Shape;36;p5"/>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7" name="Google Shape;37;p5"/>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0" name="Google Shape;40;p6"/>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1" name="Google Shape;41;p6"/>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Autofit/>
          </a:bodyPr>
          <a:lstStyle>
            <a:lvl1pPr marL="457200" lvl="0" indent="-350520" algn="l">
              <a:lnSpc>
                <a:spcPct val="90000"/>
              </a:lnSpc>
              <a:spcBef>
                <a:spcPts val="1400"/>
              </a:spcBef>
              <a:spcAft>
                <a:spcPts val="0"/>
              </a:spcAft>
              <a:buSzPts val="1920"/>
              <a:buChar char="•"/>
              <a:defRPr sz="3200"/>
            </a:lvl1pPr>
            <a:lvl2pPr marL="914400" lvl="1" indent="-335280" algn="l">
              <a:lnSpc>
                <a:spcPct val="90000"/>
              </a:lnSpc>
              <a:spcBef>
                <a:spcPts val="200"/>
              </a:spcBef>
              <a:spcAft>
                <a:spcPts val="0"/>
              </a:spcAft>
              <a:buSzPts val="1680"/>
              <a:buChar char="•"/>
              <a:defRPr sz="2800"/>
            </a:lvl2pPr>
            <a:lvl3pPr marL="1371600" lvl="2" indent="-320039" algn="l">
              <a:lnSpc>
                <a:spcPct val="90000"/>
              </a:lnSpc>
              <a:spcBef>
                <a:spcPts val="400"/>
              </a:spcBef>
              <a:spcAft>
                <a:spcPts val="0"/>
              </a:spcAft>
              <a:buSzPts val="1440"/>
              <a:buChar char="•"/>
              <a:defRPr sz="2400"/>
            </a:lvl3pPr>
            <a:lvl4pPr marL="1828800" lvl="3" indent="-304800" algn="l">
              <a:lnSpc>
                <a:spcPct val="90000"/>
              </a:lnSpc>
              <a:spcBef>
                <a:spcPts val="400"/>
              </a:spcBef>
              <a:spcAft>
                <a:spcPts val="0"/>
              </a:spcAft>
              <a:buSzPts val="1200"/>
              <a:buChar char="•"/>
              <a:defRPr sz="2000"/>
            </a:lvl4pPr>
            <a:lvl5pPr marL="2286000" lvl="4" indent="-304800" algn="l">
              <a:lnSpc>
                <a:spcPct val="90000"/>
              </a:lnSpc>
              <a:spcBef>
                <a:spcPts val="400"/>
              </a:spcBef>
              <a:spcAft>
                <a:spcPts val="0"/>
              </a:spcAft>
              <a:buSzPts val="1200"/>
              <a:buChar char="•"/>
              <a:defRPr sz="2000"/>
            </a:lvl5pPr>
            <a:lvl6pPr marL="2743200" lvl="5" indent="-304800" algn="l">
              <a:lnSpc>
                <a:spcPct val="90000"/>
              </a:lnSpc>
              <a:spcBef>
                <a:spcPts val="400"/>
              </a:spcBef>
              <a:spcAft>
                <a:spcPts val="0"/>
              </a:spcAft>
              <a:buSzPts val="1200"/>
              <a:buChar char="•"/>
              <a:defRPr sz="2000"/>
            </a:lvl6pPr>
            <a:lvl7pPr marL="3200400" lvl="6" indent="-304800" algn="l">
              <a:lnSpc>
                <a:spcPct val="90000"/>
              </a:lnSpc>
              <a:spcBef>
                <a:spcPts val="400"/>
              </a:spcBef>
              <a:spcAft>
                <a:spcPts val="0"/>
              </a:spcAft>
              <a:buSzPts val="1200"/>
              <a:buChar char="•"/>
              <a:defRPr sz="2000"/>
            </a:lvl7pPr>
            <a:lvl8pPr marL="3657600" lvl="7" indent="-304800" algn="l">
              <a:lnSpc>
                <a:spcPct val="90000"/>
              </a:lnSpc>
              <a:spcBef>
                <a:spcPts val="400"/>
              </a:spcBef>
              <a:spcAft>
                <a:spcPts val="0"/>
              </a:spcAft>
              <a:buSzPts val="1200"/>
              <a:buChar char="•"/>
              <a:defRPr sz="2000"/>
            </a:lvl8pPr>
            <a:lvl9pPr marL="4114800" lvl="8" indent="-304800" algn="l">
              <a:lnSpc>
                <a:spcPct val="90000"/>
              </a:lnSpc>
              <a:spcBef>
                <a:spcPts val="400"/>
              </a:spcBef>
              <a:spcAft>
                <a:spcPts val="400"/>
              </a:spcAft>
              <a:buSzPts val="1200"/>
              <a:buChar char="•"/>
              <a:defRPr sz="2000"/>
            </a:lvl9pPr>
          </a:lstStyle>
          <a:p>
            <a:endParaRPr/>
          </a:p>
        </p:txBody>
      </p:sp>
      <p:sp>
        <p:nvSpPr>
          <p:cNvPr id="45" name="Google Shape;45;p7"/>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46" name="Google Shape;46;p7"/>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7" name="Google Shape;47;p7"/>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8" name="Google Shape;48;p7"/>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p:nvPr/>
        </p:nvSpPr>
        <p:spPr>
          <a:xfrm>
            <a:off x="231140" y="243841"/>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51" name="Google Shape;51;p8"/>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FFFFFF"/>
              </a:buClr>
              <a:buSzPts val="5400"/>
              <a:buFont typeface="Corbel"/>
              <a:buNone/>
              <a:defRPr sz="72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ubTitle" idx="1"/>
          </p:nvPr>
        </p:nvSpPr>
        <p:spPr>
          <a:xfrm>
            <a:off x="1709531" y="3869635"/>
            <a:ext cx="8767860" cy="138816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400"/>
              </a:spcBef>
              <a:spcAft>
                <a:spcPts val="0"/>
              </a:spcAft>
              <a:buSzPts val="1320"/>
              <a:buNone/>
              <a:defRPr sz="2200">
                <a:solidFill>
                  <a:srgbClr val="FFFFFF"/>
                </a:solidFill>
              </a:defRPr>
            </a:lvl1pPr>
            <a:lvl2pPr lvl="1" algn="ctr">
              <a:lnSpc>
                <a:spcPct val="90000"/>
              </a:lnSpc>
              <a:spcBef>
                <a:spcPts val="200"/>
              </a:spcBef>
              <a:spcAft>
                <a:spcPts val="0"/>
              </a:spcAft>
              <a:buSzPts val="1320"/>
              <a:buNone/>
              <a:defRPr sz="2200"/>
            </a:lvl2pPr>
            <a:lvl3pPr lvl="2" algn="ctr">
              <a:lnSpc>
                <a:spcPct val="90000"/>
              </a:lnSpc>
              <a:spcBef>
                <a:spcPts val="400"/>
              </a:spcBef>
              <a:spcAft>
                <a:spcPts val="0"/>
              </a:spcAft>
              <a:buSzPts val="1320"/>
              <a:buNone/>
              <a:defRPr sz="2200"/>
            </a:lvl3pPr>
            <a:lvl4pPr lvl="3" algn="ctr">
              <a:lnSpc>
                <a:spcPct val="90000"/>
              </a:lnSpc>
              <a:spcBef>
                <a:spcPts val="400"/>
              </a:spcBef>
              <a:spcAft>
                <a:spcPts val="0"/>
              </a:spcAft>
              <a:buSzPts val="1200"/>
              <a:buNone/>
              <a:defRPr sz="2000"/>
            </a:lvl4pPr>
            <a:lvl5pPr lvl="4" algn="ctr">
              <a:lnSpc>
                <a:spcPct val="90000"/>
              </a:lnSpc>
              <a:spcBef>
                <a:spcPts val="400"/>
              </a:spcBef>
              <a:spcAft>
                <a:spcPts val="0"/>
              </a:spcAft>
              <a:buSzPts val="1200"/>
              <a:buNone/>
              <a:defRPr sz="2000"/>
            </a:lvl5pPr>
            <a:lvl6pPr lvl="5" algn="ctr">
              <a:lnSpc>
                <a:spcPct val="90000"/>
              </a:lnSpc>
              <a:spcBef>
                <a:spcPts val="400"/>
              </a:spcBef>
              <a:spcAft>
                <a:spcPts val="0"/>
              </a:spcAft>
              <a:buSzPts val="1200"/>
              <a:buNone/>
              <a:defRPr sz="2000"/>
            </a:lvl6pPr>
            <a:lvl7pPr lvl="6" algn="ctr">
              <a:lnSpc>
                <a:spcPct val="90000"/>
              </a:lnSpc>
              <a:spcBef>
                <a:spcPts val="400"/>
              </a:spcBef>
              <a:spcAft>
                <a:spcPts val="0"/>
              </a:spcAft>
              <a:buSzPts val="1200"/>
              <a:buNone/>
              <a:defRPr sz="2000"/>
            </a:lvl7pPr>
            <a:lvl8pPr lvl="7" algn="ctr">
              <a:lnSpc>
                <a:spcPct val="90000"/>
              </a:lnSpc>
              <a:spcBef>
                <a:spcPts val="400"/>
              </a:spcBef>
              <a:spcAft>
                <a:spcPts val="0"/>
              </a:spcAft>
              <a:buSzPts val="1200"/>
              <a:buNone/>
              <a:defRPr sz="2000"/>
            </a:lvl8pPr>
            <a:lvl9pPr lvl="8" algn="ctr">
              <a:lnSpc>
                <a:spcPct val="90000"/>
              </a:lnSpc>
              <a:spcBef>
                <a:spcPts val="400"/>
              </a:spcBef>
              <a:spcAft>
                <a:spcPts val="400"/>
              </a:spcAft>
              <a:buSzPts val="1200"/>
              <a:buNone/>
              <a:defRPr sz="2000"/>
            </a:lvl9pPr>
          </a:lstStyle>
          <a:p>
            <a:endParaRPr/>
          </a:p>
        </p:txBody>
      </p:sp>
      <p:sp>
        <p:nvSpPr>
          <p:cNvPr id="53" name="Google Shape;53;p8"/>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4" name="Google Shape;54;p8"/>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5" name="Google Shape;55;p8"/>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8"/>
          <p:cNvCxnSpPr/>
          <p:nvPr/>
        </p:nvCxnSpPr>
        <p:spPr>
          <a:xfrm>
            <a:off x="1978661" y="3733800"/>
            <a:ext cx="82296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0" name="Google Shape;60;p9"/>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1" name="Google Shape;61;p9"/>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2" name="Google Shape;62;p9"/>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3" name="Google Shape;63;p9"/>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7" name="Google Shape;67;p10"/>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8" name="Google Shape;68;p10"/>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9" name="Google Shape;69;p10"/>
          <p:cNvSpPr txBox="1">
            <a:spLocks noGrp="1"/>
          </p:cNvSpPr>
          <p:nvPr>
            <p:ph type="body" idx="4"/>
          </p:nvPr>
        </p:nvSpPr>
        <p:spPr>
          <a:xfrm>
            <a:off x="6269173" y="271932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70" name="Google Shape;70;p10"/>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1" name="Google Shape;71;p10"/>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2" name="Google Shape;72;p10"/>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56AB1"/>
        </a:solidFill>
        <a:effectLst/>
      </p:bgPr>
    </p:bg>
    <p:spTree>
      <p:nvGrpSpPr>
        <p:cNvPr id="1" name="Shape 9"/>
        <p:cNvGrpSpPr/>
        <p:nvPr/>
      </p:nvGrpSpPr>
      <p:grpSpPr>
        <a:xfrm>
          <a:off x="0" y="0"/>
          <a:ext cx="0" cy="0"/>
          <a:chOff x="0" y="0"/>
          <a:chExt cx="0" cy="0"/>
        </a:xfrm>
      </p:grpSpPr>
      <p:sp>
        <p:nvSpPr>
          <p:cNvPr id="10" name="Google Shape;10;p1"/>
          <p:cNvSpPr/>
          <p:nvPr/>
        </p:nvSpPr>
        <p:spPr>
          <a:xfrm>
            <a:off x="231140" y="243841"/>
            <a:ext cx="11724640" cy="637793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300"/>
              <a:buFont typeface="Corbel"/>
              <a:buNone/>
              <a:defRPr sz="33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marR="0" lvl="0" indent="-312420" algn="l" rtl="0">
              <a:lnSpc>
                <a:spcPct val="90000"/>
              </a:lnSpc>
              <a:spcBef>
                <a:spcPts val="1050"/>
              </a:spcBef>
              <a:spcAft>
                <a:spcPts val="0"/>
              </a:spcAft>
              <a:buClr>
                <a:schemeClr val="accent1"/>
              </a:buClr>
              <a:buSzPts val="1320"/>
              <a:buFont typeface="Corbel"/>
              <a:buChar char="•"/>
              <a:defRPr sz="1650" b="0" i="0" u="none" strike="noStrike" cap="none">
                <a:solidFill>
                  <a:schemeClr val="accent1"/>
                </a:solidFill>
                <a:latin typeface="Corbel"/>
                <a:ea typeface="Corbel"/>
                <a:cs typeface="Corbel"/>
                <a:sym typeface="Corbel"/>
              </a:defRPr>
            </a:lvl1pPr>
            <a:lvl2pPr marL="914400" marR="0" lvl="1" indent="-304800" algn="l" rtl="0">
              <a:lnSpc>
                <a:spcPct val="90000"/>
              </a:lnSpc>
              <a:spcBef>
                <a:spcPts val="150"/>
              </a:spcBef>
              <a:spcAft>
                <a:spcPts val="0"/>
              </a:spcAft>
              <a:buClr>
                <a:schemeClr val="accent1"/>
              </a:buClr>
              <a:buSzPts val="1200"/>
              <a:buFont typeface="Corbel"/>
              <a:buChar char="•"/>
              <a:defRPr sz="1500" b="0" i="0" u="none" strike="noStrike" cap="none">
                <a:solidFill>
                  <a:schemeClr val="accent1"/>
                </a:solidFill>
                <a:latin typeface="Corbel"/>
                <a:ea typeface="Corbel"/>
                <a:cs typeface="Corbel"/>
                <a:sym typeface="Corbel"/>
              </a:defRPr>
            </a:lvl2pPr>
            <a:lvl3pPr marL="1371600" marR="0" lvl="2" indent="-297180" algn="l" rtl="0">
              <a:lnSpc>
                <a:spcPct val="90000"/>
              </a:lnSpc>
              <a:spcBef>
                <a:spcPts val="300"/>
              </a:spcBef>
              <a:spcAft>
                <a:spcPts val="0"/>
              </a:spcAft>
              <a:buClr>
                <a:schemeClr val="accent1"/>
              </a:buClr>
              <a:buSzPts val="1080"/>
              <a:buFont typeface="Corbel"/>
              <a:buChar char="•"/>
              <a:defRPr sz="1350" b="0" i="0" u="none" strike="noStrike" cap="none">
                <a:solidFill>
                  <a:schemeClr val="accent1"/>
                </a:solidFill>
                <a:latin typeface="Corbel"/>
                <a:ea typeface="Corbel"/>
                <a:cs typeface="Corbel"/>
                <a:sym typeface="Corbel"/>
              </a:defRPr>
            </a:lvl3pPr>
            <a:lvl4pPr marL="1828800" marR="0" lvl="3"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4pPr>
            <a:lvl5pPr marL="2286000" marR="0" lvl="4"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5pPr>
            <a:lvl6pPr marL="2743200" marR="0" lvl="5"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z.pbslearningmedia.org/resource/stella-tucker-video/the-arizona-collection/?student=true&amp;focus=tru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535475" y="763150"/>
            <a:ext cx="11440800" cy="1219200"/>
          </a:xfrm>
          <a:prstGeom prst="rect">
            <a:avLst/>
          </a:prstGeom>
          <a:noFill/>
          <a:ln>
            <a:noFill/>
          </a:ln>
        </p:spPr>
        <p:txBody>
          <a:bodyPr spcFirstLastPara="1" wrap="square" lIns="121900" tIns="121900" rIns="121900" bIns="121900" anchor="t" anchorCtr="0">
            <a:noAutofit/>
          </a:bodyPr>
          <a:lstStyle/>
          <a:p>
            <a:pPr marL="0" lvl="0" indent="0" algn="ctr" rtl="0">
              <a:lnSpc>
                <a:spcPct val="60000"/>
              </a:lnSpc>
              <a:spcBef>
                <a:spcPts val="0"/>
              </a:spcBef>
              <a:spcAft>
                <a:spcPts val="0"/>
              </a:spcAft>
              <a:buClr>
                <a:srgbClr val="274E13"/>
              </a:buClr>
              <a:buSzPts val="2800"/>
              <a:buNone/>
            </a:pPr>
            <a:r>
              <a:rPr lang="en-US" sz="3600" b="1">
                <a:solidFill>
                  <a:srgbClr val="B16AAC"/>
                </a:solidFill>
                <a:latin typeface="Arial"/>
                <a:ea typeface="Arial"/>
                <a:cs typeface="Arial"/>
                <a:sym typeface="Arial"/>
              </a:rPr>
              <a:t>Unit 3, Spectacular Saguaros and Humans</a:t>
            </a:r>
            <a:endParaRPr sz="3600" b="1">
              <a:solidFill>
                <a:srgbClr val="B16AAC"/>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r>
              <a:rPr lang="en-US" sz="3600" b="1">
                <a:solidFill>
                  <a:srgbClr val="B16AAC"/>
                </a:solidFill>
                <a:latin typeface="Arial"/>
                <a:ea typeface="Arial"/>
                <a:cs typeface="Arial"/>
                <a:sym typeface="Arial"/>
              </a:rPr>
              <a:t> </a:t>
            </a:r>
            <a:endParaRPr sz="3600" b="1">
              <a:solidFill>
                <a:srgbClr val="B16AAC"/>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endParaRPr sz="3600" b="1">
              <a:solidFill>
                <a:srgbClr val="B16AAC"/>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r>
              <a:rPr lang="en-US" sz="3600" b="1">
                <a:solidFill>
                  <a:srgbClr val="B16AAC"/>
                </a:solidFill>
                <a:latin typeface="Arial"/>
                <a:ea typeface="Arial"/>
                <a:cs typeface="Arial"/>
                <a:sym typeface="Arial"/>
              </a:rPr>
              <a:t>Driving Question:</a:t>
            </a:r>
            <a:r>
              <a:rPr lang="en-US" sz="5200">
                <a:solidFill>
                  <a:srgbClr val="B16AAC"/>
                </a:solidFill>
                <a:latin typeface="Arial"/>
                <a:ea typeface="Arial"/>
                <a:cs typeface="Arial"/>
                <a:sym typeface="Arial"/>
              </a:rPr>
              <a:t> </a:t>
            </a:r>
            <a:endParaRPr sz="5200">
              <a:solidFill>
                <a:srgbClr val="B16AAC"/>
              </a:solidFill>
              <a:latin typeface="Arial"/>
              <a:ea typeface="Arial"/>
              <a:cs typeface="Arial"/>
              <a:sym typeface="Arial"/>
            </a:endParaRPr>
          </a:p>
        </p:txBody>
      </p:sp>
      <p:sp>
        <p:nvSpPr>
          <p:cNvPr id="102" name="Google Shape;102;p15"/>
          <p:cNvSpPr txBox="1">
            <a:spLocks noGrp="1"/>
          </p:cNvSpPr>
          <p:nvPr>
            <p:ph type="body" idx="1"/>
          </p:nvPr>
        </p:nvSpPr>
        <p:spPr>
          <a:xfrm>
            <a:off x="375600" y="2797100"/>
            <a:ext cx="11440800" cy="33891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2133"/>
              </a:spcAft>
              <a:buSzPts val="1400"/>
              <a:buNone/>
            </a:pPr>
            <a:r>
              <a:rPr lang="en-US" sz="6000">
                <a:solidFill>
                  <a:srgbClr val="B16AAC"/>
                </a:solidFill>
                <a:latin typeface="Arial"/>
                <a:ea typeface="Arial"/>
                <a:cs typeface="Arial"/>
                <a:sym typeface="Arial"/>
              </a:rPr>
              <a:t>How have humans used the saguaro to help them survive in the Sonoran Desert?</a:t>
            </a:r>
            <a:r>
              <a:rPr lang="en-US" sz="7200">
                <a:solidFill>
                  <a:srgbClr val="B16AAC"/>
                </a:solidFill>
                <a:latin typeface="Arial"/>
                <a:ea typeface="Arial"/>
                <a:cs typeface="Arial"/>
                <a:sym typeface="Arial"/>
              </a:rPr>
              <a:t> </a:t>
            </a:r>
            <a:endParaRPr sz="7200">
              <a:solidFill>
                <a:srgbClr val="B16AAC"/>
              </a:solidFill>
              <a:latin typeface="Arial"/>
              <a:ea typeface="Arial"/>
              <a:cs typeface="Arial"/>
              <a:sym typeface="Arial"/>
            </a:endParaRPr>
          </a:p>
        </p:txBody>
      </p:sp>
      <p:sp>
        <p:nvSpPr>
          <p:cNvPr id="103" name="Google Shape;103;p15"/>
          <p:cNvSpPr txBox="1"/>
          <p:nvPr/>
        </p:nvSpPr>
        <p:spPr>
          <a:xfrm>
            <a:off x="8783613" y="6342225"/>
            <a:ext cx="3004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lt1"/>
                </a:solidFill>
              </a:rPr>
              <a:t>Photograph by Jay Pierstorff</a:t>
            </a:r>
            <a:endParaRPr>
              <a:solidFill>
                <a:schemeClr val="lt1"/>
              </a:solidFill>
            </a:endParaRPr>
          </a:p>
        </p:txBody>
      </p:sp>
      <p:pic>
        <p:nvPicPr>
          <p:cNvPr id="104" name="Google Shape;104;p15"/>
          <p:cNvPicPr preferRelativeResize="0"/>
          <p:nvPr/>
        </p:nvPicPr>
        <p:blipFill>
          <a:blip r:embed="rId4">
            <a:alphaModFix/>
          </a:blip>
          <a:stretch>
            <a:fillRect/>
          </a:stretch>
        </p:blipFill>
        <p:spPr>
          <a:xfrm>
            <a:off x="224750" y="5732150"/>
            <a:ext cx="8227774" cy="945725"/>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415600" y="64831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B16AAC"/>
                </a:solidFill>
                <a:latin typeface="Arial"/>
                <a:ea typeface="Arial"/>
                <a:cs typeface="Arial"/>
                <a:sym typeface="Arial"/>
              </a:rPr>
              <a:t>How do we use these desert plants?</a:t>
            </a:r>
            <a:endParaRPr b="1">
              <a:solidFill>
                <a:srgbClr val="B16AAC"/>
              </a:solidFill>
              <a:latin typeface="Arial"/>
              <a:ea typeface="Arial"/>
              <a:cs typeface="Arial"/>
              <a:sym typeface="Arial"/>
            </a:endParaRPr>
          </a:p>
        </p:txBody>
      </p:sp>
      <p:sp>
        <p:nvSpPr>
          <p:cNvPr id="194" name="Google Shape;194;p24"/>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195" name="Google Shape;195;p24"/>
          <p:cNvSpPr txBox="1"/>
          <p:nvPr/>
        </p:nvSpPr>
        <p:spPr>
          <a:xfrm>
            <a:off x="468625" y="1735125"/>
            <a:ext cx="11254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Now that you’ve had a chance to think about how each desert plant might be used, let’s talk about them a little more!</a:t>
            </a:r>
            <a:endParaRPr sz="2400"/>
          </a:p>
        </p:txBody>
      </p:sp>
      <p:pic>
        <p:nvPicPr>
          <p:cNvPr id="196" name="Google Shape;196;p24"/>
          <p:cNvPicPr preferRelativeResize="0"/>
          <p:nvPr/>
        </p:nvPicPr>
        <p:blipFill>
          <a:blip r:embed="rId3">
            <a:alphaModFix/>
          </a:blip>
          <a:stretch>
            <a:fillRect/>
          </a:stretch>
        </p:blipFill>
        <p:spPr>
          <a:xfrm>
            <a:off x="8764050" y="3615125"/>
            <a:ext cx="2182276" cy="2156999"/>
          </a:xfrm>
          <a:prstGeom prst="rect">
            <a:avLst/>
          </a:prstGeom>
          <a:noFill/>
          <a:ln>
            <a:noFill/>
          </a:ln>
        </p:spPr>
      </p:pic>
      <p:sp>
        <p:nvSpPr>
          <p:cNvPr id="197" name="Google Shape;197;p24"/>
          <p:cNvSpPr txBox="1"/>
          <p:nvPr/>
        </p:nvSpPr>
        <p:spPr>
          <a:xfrm>
            <a:off x="468625" y="3287450"/>
            <a:ext cx="57408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Prickly Pears</a:t>
            </a:r>
            <a:r>
              <a:rPr lang="en-US" sz="2400"/>
              <a:t> make a great snack! We can use the fruit to make syrups for all kinds of yummy treats, like candy. We can also eat the pads of the plant. You can find them in some Arizona grocery stores!</a:t>
            </a:r>
            <a:endParaRPr sz="2400"/>
          </a:p>
        </p:txBody>
      </p:sp>
      <p:pic>
        <p:nvPicPr>
          <p:cNvPr id="198" name="Google Shape;198;p24"/>
          <p:cNvPicPr preferRelativeResize="0"/>
          <p:nvPr/>
        </p:nvPicPr>
        <p:blipFill>
          <a:blip r:embed="rId4">
            <a:alphaModFix/>
          </a:blip>
          <a:stretch>
            <a:fillRect/>
          </a:stretch>
        </p:blipFill>
        <p:spPr>
          <a:xfrm>
            <a:off x="6415163" y="2586513"/>
            <a:ext cx="2143125" cy="2143125"/>
          </a:xfrm>
          <a:prstGeom prst="rect">
            <a:avLst/>
          </a:prstGeom>
          <a:noFill/>
          <a:ln>
            <a:noFill/>
          </a:ln>
        </p:spPr>
      </p:pic>
      <p:sp>
        <p:nvSpPr>
          <p:cNvPr id="199" name="Google Shape;199;p24"/>
          <p:cNvSpPr txBox="1"/>
          <p:nvPr/>
        </p:nvSpPr>
        <p:spPr>
          <a:xfrm>
            <a:off x="6736525" y="4361000"/>
            <a:ext cx="18660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t>Garlic &amp; Zest</a:t>
            </a:r>
            <a:endParaRPr sz="16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05" name="Google Shape;205;p25"/>
          <p:cNvSpPr txBox="1"/>
          <p:nvPr/>
        </p:nvSpPr>
        <p:spPr>
          <a:xfrm>
            <a:off x="688725" y="1418700"/>
            <a:ext cx="5740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Mesquite Pods</a:t>
            </a:r>
            <a:r>
              <a:rPr lang="en-US" sz="2400">
                <a:solidFill>
                  <a:srgbClr val="7BB981"/>
                </a:solidFill>
              </a:rPr>
              <a:t> </a:t>
            </a:r>
            <a:r>
              <a:rPr lang="en-US" sz="2400"/>
              <a:t>can be ground up to make flour that is used for cooking. </a:t>
            </a:r>
            <a:endParaRPr sz="2400"/>
          </a:p>
          <a:p>
            <a:pPr marL="0" lvl="0" indent="0" algn="l" rtl="0">
              <a:spcBef>
                <a:spcPts val="0"/>
              </a:spcBef>
              <a:spcAft>
                <a:spcPts val="0"/>
              </a:spcAft>
              <a:buNone/>
            </a:pPr>
            <a:r>
              <a:rPr lang="en-US" sz="2400"/>
              <a:t>The wood of a mesquite tree is also used to make furniture and wood chips for grilling meat.</a:t>
            </a:r>
            <a:endParaRPr sz="2400"/>
          </a:p>
        </p:txBody>
      </p:sp>
      <p:pic>
        <p:nvPicPr>
          <p:cNvPr id="206" name="Google Shape;206;p25"/>
          <p:cNvPicPr preferRelativeResize="0"/>
          <p:nvPr/>
        </p:nvPicPr>
        <p:blipFill>
          <a:blip r:embed="rId3">
            <a:alphaModFix/>
          </a:blip>
          <a:stretch>
            <a:fillRect/>
          </a:stretch>
        </p:blipFill>
        <p:spPr>
          <a:xfrm>
            <a:off x="7637925" y="834850"/>
            <a:ext cx="2182276" cy="2157001"/>
          </a:xfrm>
          <a:prstGeom prst="rect">
            <a:avLst/>
          </a:prstGeom>
          <a:noFill/>
          <a:ln>
            <a:noFill/>
          </a:ln>
        </p:spPr>
      </p:pic>
      <p:pic>
        <p:nvPicPr>
          <p:cNvPr id="207" name="Google Shape;207;p25"/>
          <p:cNvPicPr preferRelativeResize="0"/>
          <p:nvPr/>
        </p:nvPicPr>
        <p:blipFill>
          <a:blip r:embed="rId4">
            <a:alphaModFix/>
          </a:blip>
          <a:stretch>
            <a:fillRect/>
          </a:stretch>
        </p:blipFill>
        <p:spPr>
          <a:xfrm>
            <a:off x="5376975" y="3336550"/>
            <a:ext cx="2908725" cy="2281900"/>
          </a:xfrm>
          <a:prstGeom prst="rect">
            <a:avLst/>
          </a:prstGeom>
          <a:noFill/>
          <a:ln>
            <a:noFill/>
          </a:ln>
        </p:spPr>
      </p:pic>
      <p:pic>
        <p:nvPicPr>
          <p:cNvPr id="208" name="Google Shape;208;p25"/>
          <p:cNvPicPr preferRelativeResize="0"/>
          <p:nvPr/>
        </p:nvPicPr>
        <p:blipFill>
          <a:blip r:embed="rId5">
            <a:alphaModFix/>
          </a:blip>
          <a:stretch>
            <a:fillRect/>
          </a:stretch>
        </p:blipFill>
        <p:spPr>
          <a:xfrm rot="5400000">
            <a:off x="7530262" y="4863012"/>
            <a:ext cx="218825" cy="1292050"/>
          </a:xfrm>
          <a:prstGeom prst="rect">
            <a:avLst/>
          </a:prstGeom>
          <a:noFill/>
          <a:ln>
            <a:noFill/>
          </a:ln>
        </p:spPr>
      </p:pic>
      <p:pic>
        <p:nvPicPr>
          <p:cNvPr id="209" name="Google Shape;209;p25"/>
          <p:cNvPicPr preferRelativeResize="0"/>
          <p:nvPr/>
        </p:nvPicPr>
        <p:blipFill>
          <a:blip r:embed="rId6">
            <a:alphaModFix/>
          </a:blip>
          <a:stretch>
            <a:fillRect/>
          </a:stretch>
        </p:blipFill>
        <p:spPr>
          <a:xfrm>
            <a:off x="8966050" y="3640700"/>
            <a:ext cx="2230975" cy="2088300"/>
          </a:xfrm>
          <a:prstGeom prst="rect">
            <a:avLst/>
          </a:prstGeom>
          <a:noFill/>
          <a:ln>
            <a:noFill/>
          </a:ln>
        </p:spPr>
      </p:pic>
      <p:sp>
        <p:nvSpPr>
          <p:cNvPr id="210" name="Google Shape;210;p25"/>
          <p:cNvSpPr txBox="1"/>
          <p:nvPr/>
        </p:nvSpPr>
        <p:spPr>
          <a:xfrm>
            <a:off x="9934025" y="5308938"/>
            <a:ext cx="12630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t>Organifi</a:t>
            </a:r>
            <a:endParaRPr sz="16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6"/>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16" name="Google Shape;216;p26"/>
          <p:cNvSpPr txBox="1"/>
          <p:nvPr/>
        </p:nvSpPr>
        <p:spPr>
          <a:xfrm>
            <a:off x="688725" y="1418700"/>
            <a:ext cx="5740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Jojoba beans</a:t>
            </a:r>
            <a:r>
              <a:rPr lang="en-US" sz="2400"/>
              <a:t> (ho-ho-ba) contain a lot of oil, which is like a very waxy liquid. Jojoba oil is used to make salves for cuts. The oil is also used in lots of skin care products.</a:t>
            </a:r>
            <a:endParaRPr sz="2400"/>
          </a:p>
        </p:txBody>
      </p:sp>
      <p:pic>
        <p:nvPicPr>
          <p:cNvPr id="217" name="Google Shape;217;p26"/>
          <p:cNvPicPr preferRelativeResize="0"/>
          <p:nvPr/>
        </p:nvPicPr>
        <p:blipFill>
          <a:blip r:embed="rId3">
            <a:alphaModFix/>
          </a:blip>
          <a:stretch>
            <a:fillRect/>
          </a:stretch>
        </p:blipFill>
        <p:spPr>
          <a:xfrm>
            <a:off x="8477075" y="1351388"/>
            <a:ext cx="2182275" cy="2166519"/>
          </a:xfrm>
          <a:prstGeom prst="rect">
            <a:avLst/>
          </a:prstGeom>
          <a:noFill/>
          <a:ln>
            <a:noFill/>
          </a:ln>
        </p:spPr>
      </p:pic>
      <p:pic>
        <p:nvPicPr>
          <p:cNvPr id="218" name="Google Shape;218;p26"/>
          <p:cNvPicPr preferRelativeResize="0"/>
          <p:nvPr/>
        </p:nvPicPr>
        <p:blipFill>
          <a:blip r:embed="rId4">
            <a:alphaModFix/>
          </a:blip>
          <a:stretch>
            <a:fillRect/>
          </a:stretch>
        </p:blipFill>
        <p:spPr>
          <a:xfrm>
            <a:off x="8452713" y="3698625"/>
            <a:ext cx="2230975" cy="2088300"/>
          </a:xfrm>
          <a:prstGeom prst="rect">
            <a:avLst/>
          </a:prstGeom>
          <a:noFill/>
          <a:ln>
            <a:noFill/>
          </a:ln>
        </p:spPr>
      </p:pic>
      <p:sp>
        <p:nvSpPr>
          <p:cNvPr id="219" name="Google Shape;219;p26"/>
          <p:cNvSpPr txBox="1"/>
          <p:nvPr/>
        </p:nvSpPr>
        <p:spPr>
          <a:xfrm>
            <a:off x="8922400" y="5475075"/>
            <a:ext cx="17613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t>Prevention.com</a:t>
            </a:r>
            <a:endParaRPr sz="16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25" name="Google Shape;225;p27"/>
          <p:cNvSpPr txBox="1"/>
          <p:nvPr/>
        </p:nvSpPr>
        <p:spPr>
          <a:xfrm>
            <a:off x="688725" y="1418700"/>
            <a:ext cx="57408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7BB981"/>
                </a:solidFill>
              </a:rPr>
              <a:t>Creosote</a:t>
            </a:r>
            <a:r>
              <a:rPr lang="en-US" sz="2400" dirty="0"/>
              <a:t> is an herb that O’odham peoples have used in medicines for a long time. You have probably smelled creosote if you’ve gone outside after it rains and thought, </a:t>
            </a:r>
            <a:r>
              <a:rPr lang="en-US" sz="2400" dirty="0" smtClean="0"/>
              <a:t>“Ooh </a:t>
            </a:r>
            <a:r>
              <a:rPr lang="en-US" sz="2400" dirty="0"/>
              <a:t>that smells good!” Many people use creosote today in soaps and candles to enjoy it’s clean and fresh smell.</a:t>
            </a:r>
            <a:endParaRPr sz="2400" dirty="0"/>
          </a:p>
        </p:txBody>
      </p:sp>
      <p:pic>
        <p:nvPicPr>
          <p:cNvPr id="226" name="Google Shape;226;p27"/>
          <p:cNvPicPr preferRelativeResize="0"/>
          <p:nvPr/>
        </p:nvPicPr>
        <p:blipFill>
          <a:blip r:embed="rId3">
            <a:alphaModFix/>
          </a:blip>
          <a:stretch>
            <a:fillRect/>
          </a:stretch>
        </p:blipFill>
        <p:spPr>
          <a:xfrm>
            <a:off x="8677275" y="3736375"/>
            <a:ext cx="2066150" cy="2088300"/>
          </a:xfrm>
          <a:prstGeom prst="rect">
            <a:avLst/>
          </a:prstGeom>
          <a:noFill/>
          <a:ln>
            <a:noFill/>
          </a:ln>
        </p:spPr>
      </p:pic>
      <p:pic>
        <p:nvPicPr>
          <p:cNvPr id="227" name="Google Shape;227;p27"/>
          <p:cNvPicPr preferRelativeResize="0"/>
          <p:nvPr/>
        </p:nvPicPr>
        <p:blipFill>
          <a:blip r:embed="rId4">
            <a:alphaModFix/>
          </a:blip>
          <a:stretch>
            <a:fillRect/>
          </a:stretch>
        </p:blipFill>
        <p:spPr>
          <a:xfrm>
            <a:off x="6848752" y="1229725"/>
            <a:ext cx="3299225" cy="22310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33" name="Google Shape;233;p28"/>
          <p:cNvSpPr txBox="1"/>
          <p:nvPr/>
        </p:nvSpPr>
        <p:spPr>
          <a:xfrm>
            <a:off x="688725" y="1418700"/>
            <a:ext cx="57408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Tepary beans</a:t>
            </a:r>
            <a:r>
              <a:rPr lang="en-US" sz="2400"/>
              <a:t> are another important plant to the Tohono O’odham people. The beans are very nutritious, with lots of good protein, vitamins, and minerals. They are used in soups and stews.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beans are so important to the people that they have stories about how the plant came to be that have been passed down for generations. </a:t>
            </a:r>
            <a:endParaRPr sz="2400"/>
          </a:p>
        </p:txBody>
      </p:sp>
      <p:pic>
        <p:nvPicPr>
          <p:cNvPr id="234" name="Google Shape;234;p28"/>
          <p:cNvPicPr preferRelativeResize="0"/>
          <p:nvPr/>
        </p:nvPicPr>
        <p:blipFill>
          <a:blip r:embed="rId3">
            <a:alphaModFix/>
          </a:blip>
          <a:stretch>
            <a:fillRect/>
          </a:stretch>
        </p:blipFill>
        <p:spPr>
          <a:xfrm>
            <a:off x="8510475" y="3612000"/>
            <a:ext cx="2153649" cy="2088300"/>
          </a:xfrm>
          <a:prstGeom prst="rect">
            <a:avLst/>
          </a:prstGeom>
          <a:noFill/>
          <a:ln>
            <a:noFill/>
          </a:ln>
        </p:spPr>
      </p:pic>
      <p:pic>
        <p:nvPicPr>
          <p:cNvPr id="235" name="Google Shape;235;p28"/>
          <p:cNvPicPr preferRelativeResize="0"/>
          <p:nvPr/>
        </p:nvPicPr>
        <p:blipFill rotWithShape="1">
          <a:blip r:embed="rId4">
            <a:alphaModFix/>
          </a:blip>
          <a:srcRect l="12090" r="22839"/>
          <a:stretch/>
        </p:blipFill>
        <p:spPr>
          <a:xfrm>
            <a:off x="6757525" y="994325"/>
            <a:ext cx="2182275" cy="2157000"/>
          </a:xfrm>
          <a:prstGeom prst="rect">
            <a:avLst/>
          </a:prstGeom>
          <a:noFill/>
          <a:ln>
            <a:noFill/>
          </a:ln>
        </p:spPr>
      </p:pic>
      <p:pic>
        <p:nvPicPr>
          <p:cNvPr id="236" name="Google Shape;236;p28"/>
          <p:cNvPicPr preferRelativeResize="0"/>
          <p:nvPr/>
        </p:nvPicPr>
        <p:blipFill>
          <a:blip r:embed="rId5">
            <a:alphaModFix/>
          </a:blip>
          <a:stretch>
            <a:fillRect/>
          </a:stretch>
        </p:blipFill>
        <p:spPr>
          <a:xfrm rot="5400000">
            <a:off x="8089225" y="2300750"/>
            <a:ext cx="285800" cy="14153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42" name="Google Shape;242;p29"/>
          <p:cNvSpPr txBox="1"/>
          <p:nvPr/>
        </p:nvSpPr>
        <p:spPr>
          <a:xfrm>
            <a:off x="688725" y="1418700"/>
            <a:ext cx="57408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Agave</a:t>
            </a:r>
            <a:r>
              <a:rPr lang="en-US" sz="2400"/>
              <a:t> plants have many uses! People have used them as a source of food, to make fences, to make rope, and to make medicines.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Hohokam people grew, harvested, and baked agave for eating. They would then scrape the leaves to get to the agave fibers, which make yarn and rope. The needles of the agave can be used with the fibers to sew.</a:t>
            </a:r>
            <a:endParaRPr sz="2400"/>
          </a:p>
        </p:txBody>
      </p:sp>
      <p:pic>
        <p:nvPicPr>
          <p:cNvPr id="243" name="Google Shape;243;p29"/>
          <p:cNvPicPr preferRelativeResize="0"/>
          <p:nvPr/>
        </p:nvPicPr>
        <p:blipFill rotWithShape="1">
          <a:blip r:embed="rId3">
            <a:alphaModFix/>
          </a:blip>
          <a:srcRect r="35060"/>
          <a:stretch/>
        </p:blipFill>
        <p:spPr>
          <a:xfrm>
            <a:off x="6484550" y="581150"/>
            <a:ext cx="2182276" cy="2218800"/>
          </a:xfrm>
          <a:prstGeom prst="rect">
            <a:avLst/>
          </a:prstGeom>
          <a:noFill/>
          <a:ln>
            <a:noFill/>
          </a:ln>
        </p:spPr>
      </p:pic>
      <p:pic>
        <p:nvPicPr>
          <p:cNvPr id="244" name="Google Shape;244;p29"/>
          <p:cNvPicPr preferRelativeResize="0"/>
          <p:nvPr/>
        </p:nvPicPr>
        <p:blipFill>
          <a:blip r:embed="rId4">
            <a:alphaModFix/>
          </a:blip>
          <a:stretch>
            <a:fillRect/>
          </a:stretch>
        </p:blipFill>
        <p:spPr>
          <a:xfrm>
            <a:off x="7909475" y="4267625"/>
            <a:ext cx="2374902" cy="2088300"/>
          </a:xfrm>
          <a:prstGeom prst="rect">
            <a:avLst/>
          </a:prstGeom>
          <a:noFill/>
          <a:ln>
            <a:noFill/>
          </a:ln>
        </p:spPr>
      </p:pic>
      <p:sp>
        <p:nvSpPr>
          <p:cNvPr id="245" name="Google Shape;245;p29"/>
          <p:cNvSpPr txBox="1"/>
          <p:nvPr/>
        </p:nvSpPr>
        <p:spPr>
          <a:xfrm>
            <a:off x="8218275" y="5955725"/>
            <a:ext cx="20661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solidFill>
                  <a:srgbClr val="FFFFFF"/>
                </a:solidFill>
              </a:rPr>
              <a:t>Hammock Forums</a:t>
            </a:r>
            <a:endParaRPr sz="1600">
              <a:solidFill>
                <a:srgbClr val="FFFFFF"/>
              </a:solidFill>
            </a:endParaRPr>
          </a:p>
        </p:txBody>
      </p:sp>
      <p:pic>
        <p:nvPicPr>
          <p:cNvPr id="246" name="Google Shape;246;p29"/>
          <p:cNvPicPr preferRelativeResize="0"/>
          <p:nvPr/>
        </p:nvPicPr>
        <p:blipFill>
          <a:blip r:embed="rId5">
            <a:alphaModFix/>
          </a:blip>
          <a:stretch>
            <a:fillRect/>
          </a:stretch>
        </p:blipFill>
        <p:spPr>
          <a:xfrm>
            <a:off x="9050425" y="2131550"/>
            <a:ext cx="2374900" cy="149667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p:nvPr/>
        </p:nvSpPr>
        <p:spPr>
          <a:xfrm>
            <a:off x="244950" y="248125"/>
            <a:ext cx="19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Elaborate/Explain</a:t>
            </a:r>
            <a:endParaRPr sz="1600" b="1"/>
          </a:p>
        </p:txBody>
      </p:sp>
      <p:sp>
        <p:nvSpPr>
          <p:cNvPr id="252" name="Google Shape;252;p30"/>
          <p:cNvSpPr txBox="1"/>
          <p:nvPr/>
        </p:nvSpPr>
        <p:spPr>
          <a:xfrm>
            <a:off x="688725" y="1418700"/>
            <a:ext cx="5740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7BB981"/>
                </a:solidFill>
              </a:rPr>
              <a:t>Cholla</a:t>
            </a:r>
            <a:r>
              <a:rPr lang="en-US" sz="2400"/>
              <a:t> buds make another great snack! They are high in calcium and full of fiber, which keeps you full and healthy. Tohono O’odham people harvest cholla buds to eat.</a:t>
            </a:r>
            <a:endParaRPr sz="2400"/>
          </a:p>
        </p:txBody>
      </p:sp>
      <p:sp>
        <p:nvSpPr>
          <p:cNvPr id="253" name="Google Shape;253;p30"/>
          <p:cNvSpPr txBox="1"/>
          <p:nvPr/>
        </p:nvSpPr>
        <p:spPr>
          <a:xfrm>
            <a:off x="8218275" y="5955725"/>
            <a:ext cx="206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rgbClr val="FFFFFF"/>
                </a:solidFill>
              </a:rPr>
              <a:t>Hammock Forums</a:t>
            </a:r>
            <a:endParaRPr>
              <a:solidFill>
                <a:srgbClr val="FFFFFF"/>
              </a:solidFill>
            </a:endParaRPr>
          </a:p>
        </p:txBody>
      </p:sp>
      <p:pic>
        <p:nvPicPr>
          <p:cNvPr id="254" name="Google Shape;254;p30"/>
          <p:cNvPicPr preferRelativeResize="0"/>
          <p:nvPr/>
        </p:nvPicPr>
        <p:blipFill>
          <a:blip r:embed="rId3">
            <a:alphaModFix/>
          </a:blip>
          <a:stretch>
            <a:fillRect/>
          </a:stretch>
        </p:blipFill>
        <p:spPr>
          <a:xfrm>
            <a:off x="9232775" y="3531450"/>
            <a:ext cx="1997750" cy="2191025"/>
          </a:xfrm>
          <a:prstGeom prst="rect">
            <a:avLst/>
          </a:prstGeom>
          <a:noFill/>
          <a:ln>
            <a:noFill/>
          </a:ln>
        </p:spPr>
      </p:pic>
      <p:pic>
        <p:nvPicPr>
          <p:cNvPr id="255" name="Google Shape;255;p30"/>
          <p:cNvPicPr preferRelativeResize="0"/>
          <p:nvPr/>
        </p:nvPicPr>
        <p:blipFill>
          <a:blip r:embed="rId4">
            <a:alphaModFix/>
          </a:blip>
          <a:stretch>
            <a:fillRect/>
          </a:stretch>
        </p:blipFill>
        <p:spPr>
          <a:xfrm>
            <a:off x="3975275" y="3450600"/>
            <a:ext cx="4832940" cy="2352725"/>
          </a:xfrm>
          <a:prstGeom prst="rect">
            <a:avLst/>
          </a:prstGeom>
          <a:noFill/>
          <a:ln>
            <a:noFill/>
          </a:ln>
        </p:spPr>
      </p:pic>
      <p:pic>
        <p:nvPicPr>
          <p:cNvPr id="256" name="Google Shape;256;p30"/>
          <p:cNvPicPr preferRelativeResize="0"/>
          <p:nvPr/>
        </p:nvPicPr>
        <p:blipFill>
          <a:blip r:embed="rId5">
            <a:alphaModFix/>
          </a:blip>
          <a:stretch>
            <a:fillRect/>
          </a:stretch>
        </p:blipFill>
        <p:spPr>
          <a:xfrm>
            <a:off x="7824400" y="702025"/>
            <a:ext cx="2182276" cy="21570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1"/>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Evaluate</a:t>
            </a:r>
            <a:endParaRPr sz="1600" b="1"/>
          </a:p>
        </p:txBody>
      </p:sp>
      <p:sp>
        <p:nvSpPr>
          <p:cNvPr id="263" name="Google Shape;263;p31"/>
          <p:cNvSpPr txBox="1"/>
          <p:nvPr/>
        </p:nvSpPr>
        <p:spPr>
          <a:xfrm>
            <a:off x="2543550" y="4156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B16AAC"/>
                </a:solidFill>
              </a:rPr>
              <a:t>Saguaro Science Experts</a:t>
            </a:r>
            <a:endParaRPr sz="3300" b="1">
              <a:solidFill>
                <a:srgbClr val="B16AAC"/>
              </a:solidFill>
            </a:endParaRPr>
          </a:p>
        </p:txBody>
      </p:sp>
      <p:sp>
        <p:nvSpPr>
          <p:cNvPr id="264" name="Google Shape;264;p31"/>
          <p:cNvSpPr txBox="1"/>
          <p:nvPr/>
        </p:nvSpPr>
        <p:spPr>
          <a:xfrm>
            <a:off x="244950" y="975825"/>
            <a:ext cx="11704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You have learned a lot about the saguaro - how it survives, how other organisms use it, and how humans use it! Today you will get a paper with an outline of a saguaro. Show what you’ve learned by drawing the unique parts of the saguaro, the organisms nearby, the ideal weather conditions, and the humans who use it. The more detail, the better!</a:t>
            </a:r>
            <a:endParaRPr sz="2400"/>
          </a:p>
        </p:txBody>
      </p:sp>
      <p:pic>
        <p:nvPicPr>
          <p:cNvPr id="265" name="Google Shape;265;p31"/>
          <p:cNvPicPr preferRelativeResize="0"/>
          <p:nvPr/>
        </p:nvPicPr>
        <p:blipFill>
          <a:blip r:embed="rId3">
            <a:alphaModFix/>
          </a:blip>
          <a:stretch>
            <a:fillRect/>
          </a:stretch>
        </p:blipFill>
        <p:spPr>
          <a:xfrm>
            <a:off x="4729238" y="2795700"/>
            <a:ext cx="2733535" cy="3545476"/>
          </a:xfrm>
          <a:prstGeom prst="rect">
            <a:avLst/>
          </a:prstGeom>
          <a:noFill/>
          <a:ln w="28575" cap="flat" cmpd="sng">
            <a:solidFill>
              <a:srgbClr val="B3D5B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2"/>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Evaluate</a:t>
            </a:r>
            <a:endParaRPr sz="1600" b="1"/>
          </a:p>
        </p:txBody>
      </p:sp>
      <p:sp>
        <p:nvSpPr>
          <p:cNvPr id="272" name="Google Shape;272;p32"/>
          <p:cNvSpPr txBox="1"/>
          <p:nvPr/>
        </p:nvSpPr>
        <p:spPr>
          <a:xfrm>
            <a:off x="2543550" y="4156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B16AAC"/>
                </a:solidFill>
              </a:rPr>
              <a:t>Saguaro Science Experts</a:t>
            </a:r>
            <a:endParaRPr sz="3300" b="1">
              <a:solidFill>
                <a:srgbClr val="B16AAC"/>
              </a:solidFill>
            </a:endParaRPr>
          </a:p>
        </p:txBody>
      </p:sp>
      <p:sp>
        <p:nvSpPr>
          <p:cNvPr id="273" name="Google Shape;273;p32"/>
          <p:cNvSpPr txBox="1"/>
          <p:nvPr/>
        </p:nvSpPr>
        <p:spPr>
          <a:xfrm>
            <a:off x="515850" y="1229825"/>
            <a:ext cx="111603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Compare your “Surviving and Thriving” papers from week 1 and from this week. What do you notice about your saguaro knowledge? Teachers: Guide students through this self assessment. What did they do well? What could they go back and add to their work?</a:t>
            </a:r>
            <a:endParaRPr sz="2400"/>
          </a:p>
        </p:txBody>
      </p:sp>
      <p:pic>
        <p:nvPicPr>
          <p:cNvPr id="274" name="Google Shape;274;p32"/>
          <p:cNvPicPr preferRelativeResize="0"/>
          <p:nvPr/>
        </p:nvPicPr>
        <p:blipFill>
          <a:blip r:embed="rId3">
            <a:alphaModFix/>
          </a:blip>
          <a:stretch>
            <a:fillRect/>
          </a:stretch>
        </p:blipFill>
        <p:spPr>
          <a:xfrm>
            <a:off x="4684900" y="2646950"/>
            <a:ext cx="2822194" cy="3661075"/>
          </a:xfrm>
          <a:prstGeom prst="rect">
            <a:avLst/>
          </a:prstGeom>
          <a:noFill/>
          <a:ln w="28575" cap="flat" cmpd="sng">
            <a:solidFill>
              <a:srgbClr val="B3D5B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Extension</a:t>
            </a:r>
            <a:endParaRPr sz="1600" b="1"/>
          </a:p>
        </p:txBody>
      </p:sp>
      <p:sp>
        <p:nvSpPr>
          <p:cNvPr id="281" name="Google Shape;281;p33"/>
          <p:cNvSpPr txBox="1"/>
          <p:nvPr/>
        </p:nvSpPr>
        <p:spPr>
          <a:xfrm>
            <a:off x="2543550" y="4156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B16AAC"/>
                </a:solidFill>
              </a:rPr>
              <a:t>Saguaro Poems</a:t>
            </a:r>
            <a:endParaRPr sz="3300" b="1">
              <a:solidFill>
                <a:srgbClr val="B16AAC"/>
              </a:solidFill>
            </a:endParaRPr>
          </a:p>
        </p:txBody>
      </p:sp>
      <p:sp>
        <p:nvSpPr>
          <p:cNvPr id="282" name="Google Shape;282;p33"/>
          <p:cNvSpPr txBox="1"/>
          <p:nvPr/>
        </p:nvSpPr>
        <p:spPr>
          <a:xfrm>
            <a:off x="297675" y="1033075"/>
            <a:ext cx="11552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Write an acrostic poem about the saguaro. You can use this word bank to help you! What words might you add?</a:t>
            </a:r>
            <a:endParaRPr sz="2400"/>
          </a:p>
        </p:txBody>
      </p:sp>
      <p:sp>
        <p:nvSpPr>
          <p:cNvPr id="283" name="Google Shape;283;p33"/>
          <p:cNvSpPr txBox="1"/>
          <p:nvPr/>
        </p:nvSpPr>
        <p:spPr>
          <a:xfrm>
            <a:off x="5616925" y="1899875"/>
            <a:ext cx="5976300" cy="448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50" dirty="0">
                <a:solidFill>
                  <a:schemeClr val="dk1"/>
                </a:solidFill>
              </a:rPr>
              <a:t>Word Bank</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skin		</a:t>
            </a:r>
            <a:r>
              <a:rPr lang="en-US" sz="1750" dirty="0" smtClean="0">
                <a:solidFill>
                  <a:schemeClr val="dk1"/>
                </a:solidFill>
              </a:rPr>
              <a:t>flower</a:t>
            </a:r>
            <a:r>
              <a:rPr lang="en-US" sz="1750" dirty="0">
                <a:solidFill>
                  <a:schemeClr val="dk1"/>
                </a:solidFill>
              </a:rPr>
              <a:t>	</a:t>
            </a:r>
            <a:r>
              <a:rPr lang="en-US" sz="1750" dirty="0" smtClean="0">
                <a:solidFill>
                  <a:schemeClr val="dk1"/>
                </a:solidFill>
              </a:rPr>
              <a:t>	sun</a:t>
            </a:r>
            <a:r>
              <a:rPr lang="en-US" sz="1750" dirty="0">
                <a:solidFill>
                  <a:schemeClr val="dk1"/>
                </a:solidFill>
              </a:rPr>
              <a:t>	 </a:t>
            </a:r>
            <a:r>
              <a:rPr lang="en-US" sz="1750" dirty="0" smtClean="0">
                <a:solidFill>
                  <a:schemeClr val="dk1"/>
                </a:solidFill>
              </a:rPr>
              <a:t>      stem</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waxy		fruit		</a:t>
            </a:r>
            <a:r>
              <a:rPr lang="en-US" sz="1750" dirty="0" smtClean="0">
                <a:solidFill>
                  <a:schemeClr val="dk1"/>
                </a:solidFill>
              </a:rPr>
              <a:t>boot</a:t>
            </a:r>
            <a:r>
              <a:rPr lang="en-US" sz="1750" dirty="0">
                <a:solidFill>
                  <a:schemeClr val="dk1"/>
                </a:solidFill>
              </a:rPr>
              <a:t>	 </a:t>
            </a:r>
            <a:r>
              <a:rPr lang="en-US" sz="1750" dirty="0" smtClean="0">
                <a:solidFill>
                  <a:schemeClr val="dk1"/>
                </a:solidFill>
              </a:rPr>
              <a:t>      flesh</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green		bloom		owls	 </a:t>
            </a:r>
            <a:r>
              <a:rPr lang="en-US" sz="1750" dirty="0" smtClean="0">
                <a:solidFill>
                  <a:schemeClr val="dk1"/>
                </a:solidFill>
              </a:rPr>
              <a:t>      nest</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pleats		grow		bats	</a:t>
            </a:r>
            <a:r>
              <a:rPr lang="en-US" sz="1750" dirty="0" smtClean="0">
                <a:solidFill>
                  <a:schemeClr val="dk1"/>
                </a:solidFill>
              </a:rPr>
              <a:t>nurse </a:t>
            </a:r>
            <a:r>
              <a:rPr lang="en-US" sz="1750" dirty="0">
                <a:solidFill>
                  <a:schemeClr val="dk1"/>
                </a:solidFill>
              </a:rPr>
              <a:t>tree</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spines		arms		birds			</a:t>
            </a:r>
            <a:endParaRPr sz="1750" dirty="0">
              <a:solidFill>
                <a:schemeClr val="dk1"/>
              </a:solidFill>
            </a:endParaRPr>
          </a:p>
          <a:p>
            <a:pPr marL="0" lvl="0" indent="0" algn="l" rtl="0">
              <a:spcBef>
                <a:spcPts val="0"/>
              </a:spcBef>
              <a:spcAft>
                <a:spcPts val="0"/>
              </a:spcAft>
              <a:buNone/>
            </a:pPr>
            <a:r>
              <a:rPr lang="en-US" sz="1750" dirty="0">
                <a:solidFill>
                  <a:schemeClr val="dk1"/>
                </a:solidFill>
              </a:rPr>
              <a:t>water		swell		coyotes</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shade		organisms	bees</a:t>
            </a:r>
            <a:endParaRPr sz="1750" dirty="0">
              <a:solidFill>
                <a:schemeClr val="dk1"/>
              </a:solidFill>
            </a:endParaRPr>
          </a:p>
          <a:p>
            <a:pPr marL="0" lvl="0" indent="0" algn="l" rtl="0">
              <a:spcBef>
                <a:spcPts val="0"/>
              </a:spcBef>
              <a:spcAft>
                <a:spcPts val="0"/>
              </a:spcAft>
              <a:buNone/>
            </a:pPr>
            <a:endParaRPr sz="1750" dirty="0">
              <a:solidFill>
                <a:schemeClr val="dk1"/>
              </a:solidFill>
            </a:endParaRPr>
          </a:p>
          <a:p>
            <a:pPr marL="0" lvl="0" indent="0" algn="l" rtl="0">
              <a:spcBef>
                <a:spcPts val="0"/>
              </a:spcBef>
              <a:spcAft>
                <a:spcPts val="0"/>
              </a:spcAft>
              <a:buNone/>
            </a:pPr>
            <a:r>
              <a:rPr lang="en-US" sz="1750" dirty="0">
                <a:solidFill>
                  <a:schemeClr val="dk1"/>
                </a:solidFill>
              </a:rPr>
              <a:t>pointy		roots		insects</a:t>
            </a:r>
            <a:endParaRPr sz="1750" dirty="0">
              <a:solidFill>
                <a:schemeClr val="dk1"/>
              </a:solidFill>
            </a:endParaRPr>
          </a:p>
        </p:txBody>
      </p:sp>
      <p:pic>
        <p:nvPicPr>
          <p:cNvPr id="284" name="Google Shape;284;p33"/>
          <p:cNvPicPr preferRelativeResize="0"/>
          <p:nvPr/>
        </p:nvPicPr>
        <p:blipFill>
          <a:blip r:embed="rId3">
            <a:alphaModFix/>
          </a:blip>
          <a:stretch>
            <a:fillRect/>
          </a:stretch>
        </p:blipFill>
        <p:spPr>
          <a:xfrm>
            <a:off x="638300" y="1899863"/>
            <a:ext cx="3545646" cy="4596726"/>
          </a:xfrm>
          <a:prstGeom prst="rect">
            <a:avLst/>
          </a:prstGeom>
          <a:noFill/>
          <a:ln w="28575" cap="flat" cmpd="sng">
            <a:solidFill>
              <a:srgbClr val="B3D5B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6"/>
          <p:cNvPicPr preferRelativeResize="0"/>
          <p:nvPr/>
        </p:nvPicPr>
        <p:blipFill>
          <a:blip r:embed="rId3">
            <a:alphaModFix/>
          </a:blip>
          <a:stretch>
            <a:fillRect/>
          </a:stretch>
        </p:blipFill>
        <p:spPr>
          <a:xfrm rot="-985624">
            <a:off x="418850" y="1930088"/>
            <a:ext cx="3195499" cy="2488126"/>
          </a:xfrm>
          <a:prstGeom prst="rect">
            <a:avLst/>
          </a:prstGeom>
          <a:noFill/>
          <a:ln>
            <a:noFill/>
          </a:ln>
        </p:spPr>
      </p:pic>
      <p:sp>
        <p:nvSpPr>
          <p:cNvPr id="111" name="Google Shape;111;p16"/>
          <p:cNvSpPr txBox="1"/>
          <p:nvPr/>
        </p:nvSpPr>
        <p:spPr>
          <a:xfrm>
            <a:off x="4784375" y="1239525"/>
            <a:ext cx="564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112" name="Google Shape;112;p16"/>
          <p:cNvSpPr txBox="1"/>
          <p:nvPr/>
        </p:nvSpPr>
        <p:spPr>
          <a:xfrm>
            <a:off x="4599025" y="637150"/>
            <a:ext cx="71136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Hello again! It’s Beatrice the Carpenter Bee here to help you continue learning about the Saguaro cactus!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This week we are going to talk all about how </a:t>
            </a:r>
            <a:r>
              <a:rPr lang="en-US" sz="2400" b="1">
                <a:solidFill>
                  <a:srgbClr val="7BB981"/>
                </a:solidFill>
              </a:rPr>
              <a:t>humans</a:t>
            </a:r>
            <a:r>
              <a:rPr lang="en-US" sz="2400"/>
              <a:t> use the saguaro to help them survive in the Sonoran Desert.</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113" name="Google Shape;113;p16"/>
          <p:cNvSpPr/>
          <p:nvPr/>
        </p:nvSpPr>
        <p:spPr>
          <a:xfrm>
            <a:off x="2629675" y="637150"/>
            <a:ext cx="1621800" cy="1436400"/>
          </a:xfrm>
          <a:prstGeom prst="wedgeEllipseCallout">
            <a:avLst>
              <a:gd name="adj1" fmla="val -20833"/>
              <a:gd name="adj2" fmla="val 62500"/>
            </a:avLst>
          </a:prstGeom>
          <a:solidFill>
            <a:srgbClr val="B3D5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t>Hi 1st Graders!</a:t>
            </a:r>
            <a:endParaRPr sz="1900"/>
          </a:p>
        </p:txBody>
      </p:sp>
      <p:sp>
        <p:nvSpPr>
          <p:cNvPr id="114" name="Google Shape;114;p16"/>
          <p:cNvSpPr/>
          <p:nvPr/>
        </p:nvSpPr>
        <p:spPr>
          <a:xfrm rot="7522739">
            <a:off x="2091034" y="4087542"/>
            <a:ext cx="2216130" cy="2593613"/>
          </a:xfrm>
          <a:prstGeom prst="wedgeEllipseCallout">
            <a:avLst>
              <a:gd name="adj1" fmla="val -20833"/>
              <a:gd name="adj2" fmla="val 62500"/>
            </a:avLst>
          </a:prstGeom>
          <a:solidFill>
            <a:srgbClr val="B3D5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3D5B3"/>
              </a:solidFill>
            </a:endParaRPr>
          </a:p>
        </p:txBody>
      </p:sp>
      <p:sp>
        <p:nvSpPr>
          <p:cNvPr id="115" name="Google Shape;115;p16"/>
          <p:cNvSpPr txBox="1"/>
          <p:nvPr/>
        </p:nvSpPr>
        <p:spPr>
          <a:xfrm>
            <a:off x="2149700" y="4414600"/>
            <a:ext cx="20988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t>Did you know that people have lived in the Sonoran Desert for a very long time?</a:t>
            </a:r>
            <a:endParaRPr sz="19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4"/>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Extension</a:t>
            </a:r>
            <a:endParaRPr sz="1600" b="1"/>
          </a:p>
        </p:txBody>
      </p:sp>
      <p:sp>
        <p:nvSpPr>
          <p:cNvPr id="291" name="Google Shape;291;p34"/>
          <p:cNvSpPr txBox="1"/>
          <p:nvPr/>
        </p:nvSpPr>
        <p:spPr>
          <a:xfrm>
            <a:off x="2543550" y="4156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B16AAC"/>
                </a:solidFill>
              </a:rPr>
              <a:t>Saguaro Stories</a:t>
            </a:r>
            <a:endParaRPr sz="3300" b="1">
              <a:solidFill>
                <a:srgbClr val="B16AAC"/>
              </a:solidFill>
            </a:endParaRPr>
          </a:p>
        </p:txBody>
      </p:sp>
      <p:sp>
        <p:nvSpPr>
          <p:cNvPr id="292" name="Google Shape;292;p34"/>
          <p:cNvSpPr txBox="1"/>
          <p:nvPr/>
        </p:nvSpPr>
        <p:spPr>
          <a:xfrm>
            <a:off x="515850" y="1062875"/>
            <a:ext cx="11160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Imagine you are a saguaro! Write a story about your life. Who comes to visit you? What happens if it rains? Draw a picture to match. Later, you can share your story by reading it to a friend!</a:t>
            </a:r>
            <a:endParaRPr sz="2400"/>
          </a:p>
        </p:txBody>
      </p:sp>
      <p:pic>
        <p:nvPicPr>
          <p:cNvPr id="293" name="Google Shape;293;p34"/>
          <p:cNvPicPr preferRelativeResize="0"/>
          <p:nvPr/>
        </p:nvPicPr>
        <p:blipFill>
          <a:blip r:embed="rId3">
            <a:alphaModFix/>
          </a:blip>
          <a:stretch>
            <a:fillRect/>
          </a:stretch>
        </p:blipFill>
        <p:spPr>
          <a:xfrm>
            <a:off x="4477213" y="2302600"/>
            <a:ext cx="3237570" cy="4197324"/>
          </a:xfrm>
          <a:prstGeom prst="rect">
            <a:avLst/>
          </a:prstGeom>
          <a:noFill/>
          <a:ln w="28575" cap="flat" cmpd="sng">
            <a:solidFill>
              <a:srgbClr val="B3D5B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Engage</a:t>
            </a:r>
            <a:endParaRPr sz="1600" b="1"/>
          </a:p>
        </p:txBody>
      </p:sp>
      <p:sp>
        <p:nvSpPr>
          <p:cNvPr id="122" name="Google Shape;122;p17"/>
          <p:cNvSpPr txBox="1"/>
          <p:nvPr/>
        </p:nvSpPr>
        <p:spPr>
          <a:xfrm>
            <a:off x="1520200" y="714375"/>
            <a:ext cx="90300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B16AAC"/>
                </a:solidFill>
              </a:rPr>
              <a:t>Humans Need the Saguaro</a:t>
            </a:r>
            <a:endParaRPr sz="3300" b="1">
              <a:solidFill>
                <a:srgbClr val="B16AAC"/>
              </a:solidFill>
            </a:endParaRPr>
          </a:p>
        </p:txBody>
      </p:sp>
      <p:sp>
        <p:nvSpPr>
          <p:cNvPr id="123" name="Google Shape;123;p17"/>
          <p:cNvSpPr txBox="1"/>
          <p:nvPr/>
        </p:nvSpPr>
        <p:spPr>
          <a:xfrm>
            <a:off x="386700" y="1538350"/>
            <a:ext cx="8165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a:p>
            <a:pPr marL="0" lvl="0" indent="0" algn="l" rtl="0">
              <a:spcBef>
                <a:spcPts val="0"/>
              </a:spcBef>
              <a:spcAft>
                <a:spcPts val="0"/>
              </a:spcAft>
              <a:buNone/>
            </a:pPr>
            <a:r>
              <a:rPr lang="en-US" sz="2400"/>
              <a:t>Today we will look at some pictures of humans and saguaros. As we look at them, let’s decide what we think they are doing. What do you notice about the human and the saguaro? What do you wonder?</a:t>
            </a:r>
            <a:endParaRPr sz="2400"/>
          </a:p>
        </p:txBody>
      </p:sp>
      <p:sp>
        <p:nvSpPr>
          <p:cNvPr id="124" name="Google Shape;124;p17"/>
          <p:cNvSpPr txBox="1"/>
          <p:nvPr/>
        </p:nvSpPr>
        <p:spPr>
          <a:xfrm>
            <a:off x="4613975" y="6312025"/>
            <a:ext cx="73416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a:t>Teacher Information Desert Discovery Class © 2000, revised 2008 ASDM</a:t>
            </a:r>
            <a:endParaRPr sz="1600"/>
          </a:p>
        </p:txBody>
      </p:sp>
      <p:pic>
        <p:nvPicPr>
          <p:cNvPr id="125" name="Google Shape;125;p17"/>
          <p:cNvPicPr preferRelativeResize="0"/>
          <p:nvPr/>
        </p:nvPicPr>
        <p:blipFill rotWithShape="1">
          <a:blip r:embed="rId3">
            <a:alphaModFix/>
          </a:blip>
          <a:srcRect/>
          <a:stretch/>
        </p:blipFill>
        <p:spPr>
          <a:xfrm>
            <a:off x="8726239" y="2227319"/>
            <a:ext cx="2693850" cy="3932315"/>
          </a:xfrm>
          <a:prstGeom prst="rect">
            <a:avLst/>
          </a:prstGeom>
          <a:noFill/>
          <a:ln w="38100" cap="flat" cmpd="sng">
            <a:solidFill>
              <a:srgbClr val="B3D5B3"/>
            </a:solidFill>
            <a:prstDash val="solid"/>
            <a:round/>
            <a:headEnd type="none" w="sm" len="sm"/>
            <a:tailEnd type="none" w="sm" len="sm"/>
          </a:ln>
        </p:spPr>
      </p:pic>
      <p:pic>
        <p:nvPicPr>
          <p:cNvPr id="126" name="Google Shape;126;p17"/>
          <p:cNvPicPr preferRelativeResize="0"/>
          <p:nvPr/>
        </p:nvPicPr>
        <p:blipFill>
          <a:blip r:embed="rId4">
            <a:alphaModFix/>
          </a:blip>
          <a:stretch>
            <a:fillRect/>
          </a:stretch>
        </p:blipFill>
        <p:spPr>
          <a:xfrm flipH="1">
            <a:off x="564650" y="3439323"/>
            <a:ext cx="1621800" cy="2988925"/>
          </a:xfrm>
          <a:prstGeom prst="rect">
            <a:avLst/>
          </a:prstGeom>
          <a:noFill/>
          <a:ln>
            <a:noFill/>
          </a:ln>
        </p:spPr>
      </p:pic>
      <p:pic>
        <p:nvPicPr>
          <p:cNvPr id="127" name="Google Shape;127;p17"/>
          <p:cNvPicPr preferRelativeResize="0"/>
          <p:nvPr/>
        </p:nvPicPr>
        <p:blipFill>
          <a:blip r:embed="rId5">
            <a:alphaModFix/>
          </a:blip>
          <a:stretch>
            <a:fillRect/>
          </a:stretch>
        </p:blipFill>
        <p:spPr>
          <a:xfrm>
            <a:off x="5280650" y="3722650"/>
            <a:ext cx="3249301" cy="2436975"/>
          </a:xfrm>
          <a:prstGeom prst="rect">
            <a:avLst/>
          </a:prstGeom>
          <a:noFill/>
          <a:ln w="28575" cap="flat" cmpd="sng">
            <a:solidFill>
              <a:srgbClr val="B3D5B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2989800" y="970675"/>
            <a:ext cx="62124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72C87"/>
              </a:buClr>
              <a:buSzPts val="2800"/>
              <a:buNone/>
            </a:pPr>
            <a:r>
              <a:rPr lang="en-US" b="1">
                <a:solidFill>
                  <a:srgbClr val="B16AAC"/>
                </a:solidFill>
                <a:latin typeface="Arial"/>
                <a:ea typeface="Arial"/>
                <a:cs typeface="Arial"/>
                <a:sym typeface="Arial"/>
              </a:rPr>
              <a:t>Saguaro Harvest - Simulation</a:t>
            </a:r>
            <a:endParaRPr b="1">
              <a:solidFill>
                <a:srgbClr val="B16AAC"/>
              </a:solidFill>
              <a:latin typeface="Arial"/>
              <a:ea typeface="Arial"/>
              <a:cs typeface="Arial"/>
              <a:sym typeface="Arial"/>
            </a:endParaRPr>
          </a:p>
          <a:p>
            <a:pPr marL="0" lvl="0" indent="0" algn="l" rtl="0">
              <a:lnSpc>
                <a:spcPct val="90000"/>
              </a:lnSpc>
              <a:spcBef>
                <a:spcPts val="0"/>
              </a:spcBef>
              <a:spcAft>
                <a:spcPts val="0"/>
              </a:spcAft>
              <a:buClr>
                <a:srgbClr val="172C87"/>
              </a:buClr>
              <a:buSzPts val="2800"/>
              <a:buNone/>
            </a:pPr>
            <a:endParaRPr b="1">
              <a:solidFill>
                <a:srgbClr val="B16AAC"/>
              </a:solidFill>
              <a:latin typeface="Arial"/>
              <a:ea typeface="Arial"/>
              <a:cs typeface="Arial"/>
              <a:sym typeface="Arial"/>
            </a:endParaRPr>
          </a:p>
        </p:txBody>
      </p:sp>
      <p:sp>
        <p:nvSpPr>
          <p:cNvPr id="133" name="Google Shape;133;p18"/>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a:t>
            </a:r>
            <a:endParaRPr sz="1600" b="1"/>
          </a:p>
        </p:txBody>
      </p:sp>
      <p:sp>
        <p:nvSpPr>
          <p:cNvPr id="134" name="Google Shape;134;p18"/>
          <p:cNvSpPr txBox="1"/>
          <p:nvPr/>
        </p:nvSpPr>
        <p:spPr>
          <a:xfrm>
            <a:off x="643500" y="1507650"/>
            <a:ext cx="1029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135" name="Google Shape;135;p18"/>
          <p:cNvSpPr txBox="1"/>
          <p:nvPr/>
        </p:nvSpPr>
        <p:spPr>
          <a:xfrm>
            <a:off x="515850" y="1802850"/>
            <a:ext cx="111603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I have placed a special treat up high in our room. Your job is to get the treat down to enjoy! You may NOT climb on anything to get it. You CAN use items around the room and even put them together to get the treat down.</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Think: What could you do to get that treat? Let’s make a plan and try out your ideas!</a:t>
            </a:r>
            <a:endParaRPr sz="2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2989800" y="578675"/>
            <a:ext cx="62124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B16AAC"/>
                </a:solidFill>
                <a:latin typeface="Arial"/>
                <a:ea typeface="Arial"/>
                <a:cs typeface="Arial"/>
                <a:sym typeface="Arial"/>
              </a:rPr>
              <a:t>Saguaro Harvest</a:t>
            </a:r>
            <a:endParaRPr b="1">
              <a:solidFill>
                <a:srgbClr val="B16AAC"/>
              </a:solidFill>
              <a:latin typeface="Arial"/>
              <a:ea typeface="Arial"/>
              <a:cs typeface="Arial"/>
              <a:sym typeface="Arial"/>
            </a:endParaRPr>
          </a:p>
          <a:p>
            <a:pPr marL="0" lvl="0" indent="0" algn="ctr" rtl="0">
              <a:lnSpc>
                <a:spcPct val="90000"/>
              </a:lnSpc>
              <a:spcBef>
                <a:spcPts val="0"/>
              </a:spcBef>
              <a:spcAft>
                <a:spcPts val="0"/>
              </a:spcAft>
              <a:buClr>
                <a:srgbClr val="172C87"/>
              </a:buClr>
              <a:buSzPts val="2800"/>
              <a:buNone/>
            </a:pPr>
            <a:endParaRPr b="1">
              <a:solidFill>
                <a:srgbClr val="B16AAC"/>
              </a:solidFill>
              <a:latin typeface="Arial"/>
              <a:ea typeface="Arial"/>
              <a:cs typeface="Arial"/>
              <a:sym typeface="Arial"/>
            </a:endParaRPr>
          </a:p>
        </p:txBody>
      </p:sp>
      <p:sp>
        <p:nvSpPr>
          <p:cNvPr id="141" name="Google Shape;141;p19"/>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a:t>
            </a:r>
            <a:endParaRPr sz="1600" b="1"/>
          </a:p>
        </p:txBody>
      </p:sp>
      <p:sp>
        <p:nvSpPr>
          <p:cNvPr id="142" name="Google Shape;142;p19"/>
          <p:cNvSpPr txBox="1"/>
          <p:nvPr/>
        </p:nvSpPr>
        <p:spPr>
          <a:xfrm>
            <a:off x="386700" y="4433700"/>
            <a:ext cx="11418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Let’s watch a video of harvesting saguaro fruit. As you watch, pay close attention to how the people harvest! What do you notice?</a:t>
            </a:r>
            <a:endParaRPr sz="2400"/>
          </a:p>
        </p:txBody>
      </p:sp>
      <p:sp>
        <p:nvSpPr>
          <p:cNvPr id="143" name="Google Shape;143;p19"/>
          <p:cNvSpPr txBox="1"/>
          <p:nvPr/>
        </p:nvSpPr>
        <p:spPr>
          <a:xfrm>
            <a:off x="1186950" y="5522600"/>
            <a:ext cx="10167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u="sng">
                <a:solidFill>
                  <a:srgbClr val="B16AA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https://az.pbslearningmedia.org/resource/stella-tucker-video/the-arizona-collection/?student=true&amp;focus=true</a:t>
            </a:r>
            <a:endParaRPr sz="1600">
              <a:solidFill>
                <a:srgbClr val="B16AAC"/>
              </a:solidFill>
            </a:endParaRPr>
          </a:p>
          <a:p>
            <a:pPr marL="0" lvl="0" indent="0" algn="l" rtl="0">
              <a:spcBef>
                <a:spcPts val="0"/>
              </a:spcBef>
              <a:spcAft>
                <a:spcPts val="0"/>
              </a:spcAft>
              <a:buNone/>
            </a:pPr>
            <a:endParaRPr sz="1600">
              <a:solidFill>
                <a:srgbClr val="B16AAC"/>
              </a:solidFill>
            </a:endParaRPr>
          </a:p>
        </p:txBody>
      </p:sp>
      <p:sp>
        <p:nvSpPr>
          <p:cNvPr id="144" name="Google Shape;144;p19"/>
          <p:cNvSpPr txBox="1"/>
          <p:nvPr/>
        </p:nvSpPr>
        <p:spPr>
          <a:xfrm>
            <a:off x="533200" y="1342175"/>
            <a:ext cx="11160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Why did you work so hard to get the treat?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What was challenging about getting the items down?</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How did you solve the problem of the treat being up so high?</a:t>
            </a:r>
            <a:endParaRPr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a:t>
            </a:r>
            <a:endParaRPr sz="1600" b="1"/>
          </a:p>
        </p:txBody>
      </p:sp>
      <p:sp>
        <p:nvSpPr>
          <p:cNvPr id="151" name="Google Shape;151;p20"/>
          <p:cNvSpPr txBox="1">
            <a:spLocks noGrp="1"/>
          </p:cNvSpPr>
          <p:nvPr>
            <p:ph type="title" idx="4294967295"/>
          </p:nvPr>
        </p:nvSpPr>
        <p:spPr>
          <a:xfrm>
            <a:off x="2989800" y="578675"/>
            <a:ext cx="62124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B16AAC"/>
                </a:solidFill>
                <a:latin typeface="Arial"/>
                <a:ea typeface="Arial"/>
                <a:cs typeface="Arial"/>
                <a:sym typeface="Arial"/>
              </a:rPr>
              <a:t>Saguaro Harvest</a:t>
            </a:r>
            <a:endParaRPr b="1">
              <a:solidFill>
                <a:srgbClr val="B16AAC"/>
              </a:solidFill>
              <a:latin typeface="Arial"/>
              <a:ea typeface="Arial"/>
              <a:cs typeface="Arial"/>
              <a:sym typeface="Arial"/>
            </a:endParaRPr>
          </a:p>
          <a:p>
            <a:pPr marL="0" lvl="0" indent="0" algn="ctr" rtl="0">
              <a:lnSpc>
                <a:spcPct val="90000"/>
              </a:lnSpc>
              <a:spcBef>
                <a:spcPts val="0"/>
              </a:spcBef>
              <a:spcAft>
                <a:spcPts val="0"/>
              </a:spcAft>
              <a:buClr>
                <a:srgbClr val="172C87"/>
              </a:buClr>
              <a:buSzPts val="2800"/>
              <a:buNone/>
            </a:pPr>
            <a:endParaRPr b="1">
              <a:solidFill>
                <a:srgbClr val="B16AAC"/>
              </a:solidFill>
              <a:latin typeface="Arial"/>
              <a:ea typeface="Arial"/>
              <a:cs typeface="Arial"/>
              <a:sym typeface="Arial"/>
            </a:endParaRPr>
          </a:p>
        </p:txBody>
      </p:sp>
      <p:sp>
        <p:nvSpPr>
          <p:cNvPr id="152" name="Google Shape;152;p20"/>
          <p:cNvSpPr txBox="1"/>
          <p:nvPr/>
        </p:nvSpPr>
        <p:spPr>
          <a:xfrm>
            <a:off x="533200" y="1342175"/>
            <a:ext cx="11160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The </a:t>
            </a:r>
            <a:r>
              <a:rPr lang="en-US" sz="2400" b="1">
                <a:solidFill>
                  <a:srgbClr val="7BB981"/>
                </a:solidFill>
              </a:rPr>
              <a:t>fruit</a:t>
            </a:r>
            <a:r>
              <a:rPr lang="en-US" sz="2400"/>
              <a:t> is not the only part of the saguaro that people have used. Look at a saguaro. What else could be helpful to humans? How could we use these parts of the saguaro?</a:t>
            </a:r>
            <a:endParaRPr sz="2400"/>
          </a:p>
        </p:txBody>
      </p:sp>
      <p:pic>
        <p:nvPicPr>
          <p:cNvPr id="153" name="Google Shape;153;p20"/>
          <p:cNvPicPr preferRelativeResize="0"/>
          <p:nvPr/>
        </p:nvPicPr>
        <p:blipFill rotWithShape="1">
          <a:blip r:embed="rId3">
            <a:alphaModFix/>
          </a:blip>
          <a:srcRect/>
          <a:stretch/>
        </p:blipFill>
        <p:spPr>
          <a:xfrm>
            <a:off x="3535700" y="2758363"/>
            <a:ext cx="2709844" cy="3581725"/>
          </a:xfrm>
          <a:prstGeom prst="rect">
            <a:avLst/>
          </a:prstGeom>
          <a:noFill/>
          <a:ln>
            <a:noFill/>
          </a:ln>
        </p:spPr>
      </p:pic>
      <p:pic>
        <p:nvPicPr>
          <p:cNvPr id="154" name="Google Shape;154;p20" descr="A picture containing outdoor, animal, sitting, bird&#10;&#10;Description automatically generated"/>
          <p:cNvPicPr preferRelativeResize="0"/>
          <p:nvPr/>
        </p:nvPicPr>
        <p:blipFill rotWithShape="1">
          <a:blip r:embed="rId4">
            <a:alphaModFix/>
          </a:blip>
          <a:srcRect/>
          <a:stretch/>
        </p:blipFill>
        <p:spPr>
          <a:xfrm>
            <a:off x="7312641" y="3393982"/>
            <a:ext cx="914570" cy="2310493"/>
          </a:xfrm>
          <a:prstGeom prst="rect">
            <a:avLst/>
          </a:prstGeom>
          <a:noFill/>
          <a:ln>
            <a:noFill/>
          </a:ln>
        </p:spPr>
      </p:pic>
      <p:sp>
        <p:nvSpPr>
          <p:cNvPr id="155" name="Google Shape;155;p20"/>
          <p:cNvSpPr txBox="1"/>
          <p:nvPr/>
        </p:nvSpPr>
        <p:spPr>
          <a:xfrm>
            <a:off x="8317650" y="3811275"/>
            <a:ext cx="2259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This is a saguaro </a:t>
            </a:r>
            <a:r>
              <a:rPr lang="en-US" sz="2000" b="1">
                <a:solidFill>
                  <a:srgbClr val="7BB981"/>
                </a:solidFill>
              </a:rPr>
              <a:t>boot</a:t>
            </a:r>
            <a:r>
              <a:rPr lang="en-US" sz="2000"/>
              <a:t> (where birds made a nest). How could humans use this?</a:t>
            </a:r>
            <a:endParaRPr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sp>
        <p:nvSpPr>
          <p:cNvPr id="162" name="Google Shape;162;p21"/>
          <p:cNvSpPr txBox="1">
            <a:spLocks noGrp="1"/>
          </p:cNvSpPr>
          <p:nvPr>
            <p:ph type="title" idx="4294967295"/>
          </p:nvPr>
        </p:nvSpPr>
        <p:spPr>
          <a:xfrm>
            <a:off x="1892400" y="372750"/>
            <a:ext cx="84072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B16AAC"/>
                </a:solidFill>
                <a:latin typeface="Arial"/>
                <a:ea typeface="Arial"/>
                <a:cs typeface="Arial"/>
                <a:sym typeface="Arial"/>
              </a:rPr>
              <a:t>The Saguaro and the Tohono O’odham</a:t>
            </a:r>
            <a:endParaRPr b="1">
              <a:solidFill>
                <a:srgbClr val="B16AAC"/>
              </a:solidFill>
              <a:latin typeface="Arial"/>
              <a:ea typeface="Arial"/>
              <a:cs typeface="Arial"/>
              <a:sym typeface="Arial"/>
            </a:endParaRPr>
          </a:p>
        </p:txBody>
      </p:sp>
      <p:sp>
        <p:nvSpPr>
          <p:cNvPr id="163" name="Google Shape;163;p21"/>
          <p:cNvSpPr txBox="1"/>
          <p:nvPr/>
        </p:nvSpPr>
        <p:spPr>
          <a:xfrm>
            <a:off x="217100" y="255425"/>
            <a:ext cx="162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164" name="Google Shape;164;p21"/>
          <p:cNvSpPr txBox="1"/>
          <p:nvPr/>
        </p:nvSpPr>
        <p:spPr>
          <a:xfrm>
            <a:off x="403350" y="977350"/>
            <a:ext cx="113853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The first people to live in the Tucson area, ever, are the </a:t>
            </a:r>
            <a:r>
              <a:rPr lang="en-US" sz="2400" b="1">
                <a:solidFill>
                  <a:srgbClr val="7BB981"/>
                </a:solidFill>
              </a:rPr>
              <a:t>Tohono O’odham</a:t>
            </a:r>
            <a:r>
              <a:rPr lang="en-US" sz="2400"/>
              <a:t>. In fact, they gave Tucson its name! That means that Tucson and the surrounding towns were built on the ancestral (originally) Tohono O’odham land. And they still live here today!</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saguaro is very important to the Tohono O’odham. They call it </a:t>
            </a:r>
            <a:r>
              <a:rPr lang="en-US" sz="2400" b="1">
                <a:solidFill>
                  <a:srgbClr val="7BB981"/>
                </a:solidFill>
              </a:rPr>
              <a:t>Ha:</a:t>
            </a:r>
            <a:r>
              <a:rPr lang="en-US" sz="2400">
                <a:solidFill>
                  <a:srgbClr val="7BB981"/>
                </a:solidFill>
              </a:rPr>
              <a:t>ş</a:t>
            </a:r>
            <a:r>
              <a:rPr lang="en-US" sz="2400" b="1">
                <a:solidFill>
                  <a:srgbClr val="7BB981"/>
                </a:solidFill>
              </a:rPr>
              <a:t>añ</a:t>
            </a:r>
            <a:r>
              <a:rPr lang="en-US" sz="2400" b="1">
                <a:solidFill>
                  <a:schemeClr val="dk1"/>
                </a:solidFill>
              </a:rPr>
              <a:t> </a:t>
            </a:r>
            <a:r>
              <a:rPr lang="en-US" sz="2400">
                <a:solidFill>
                  <a:schemeClr val="dk1"/>
                </a:solidFill>
              </a:rPr>
              <a:t>(</a:t>
            </a:r>
            <a:r>
              <a:rPr lang="en-US" sz="2400" b="1">
                <a:solidFill>
                  <a:schemeClr val="dk1"/>
                </a:solidFill>
              </a:rPr>
              <a:t>ha</a:t>
            </a:r>
            <a:r>
              <a:rPr lang="en-US" sz="2400">
                <a:solidFill>
                  <a:schemeClr val="dk1"/>
                </a:solidFill>
              </a:rPr>
              <a:t>-shawn). </a:t>
            </a:r>
            <a:r>
              <a:rPr lang="en-US" sz="2400"/>
              <a:t>They treat them with the same respect as people. As you’ve seen, they harvest the </a:t>
            </a:r>
            <a:r>
              <a:rPr lang="en-US" sz="2400" b="1">
                <a:solidFill>
                  <a:srgbClr val="7BB981"/>
                </a:solidFill>
              </a:rPr>
              <a:t>fruit</a:t>
            </a:r>
            <a:r>
              <a:rPr lang="en-US" sz="2400"/>
              <a:t>. They use it to make syrup! Their calendar begins in June, when it’s time to harvest the saguaro fruit.</a:t>
            </a:r>
            <a:endParaRPr sz="2400"/>
          </a:p>
        </p:txBody>
      </p:sp>
      <p:pic>
        <p:nvPicPr>
          <p:cNvPr id="165" name="Google Shape;165;p21"/>
          <p:cNvPicPr preferRelativeResize="0"/>
          <p:nvPr/>
        </p:nvPicPr>
        <p:blipFill>
          <a:blip r:embed="rId3">
            <a:alphaModFix/>
          </a:blip>
          <a:stretch>
            <a:fillRect/>
          </a:stretch>
        </p:blipFill>
        <p:spPr>
          <a:xfrm>
            <a:off x="9040701" y="4158054"/>
            <a:ext cx="2646349" cy="2327447"/>
          </a:xfrm>
          <a:prstGeom prst="rect">
            <a:avLst/>
          </a:prstGeom>
          <a:noFill/>
          <a:ln>
            <a:noFill/>
          </a:ln>
        </p:spPr>
      </p:pic>
      <p:pic>
        <p:nvPicPr>
          <p:cNvPr id="166" name="Google Shape;166;p21"/>
          <p:cNvPicPr preferRelativeResize="0"/>
          <p:nvPr/>
        </p:nvPicPr>
        <p:blipFill>
          <a:blip r:embed="rId4">
            <a:alphaModFix/>
          </a:blip>
          <a:stretch>
            <a:fillRect/>
          </a:stretch>
        </p:blipFill>
        <p:spPr>
          <a:xfrm>
            <a:off x="6526700" y="4620475"/>
            <a:ext cx="2026652" cy="1807124"/>
          </a:xfrm>
          <a:prstGeom prst="rect">
            <a:avLst/>
          </a:prstGeom>
          <a:noFill/>
          <a:ln>
            <a:noFill/>
          </a:ln>
        </p:spPr>
      </p:pic>
      <p:pic>
        <p:nvPicPr>
          <p:cNvPr id="167" name="Google Shape;167;p21"/>
          <p:cNvPicPr preferRelativeResize="0"/>
          <p:nvPr/>
        </p:nvPicPr>
        <p:blipFill>
          <a:blip r:embed="rId5">
            <a:alphaModFix/>
          </a:blip>
          <a:stretch>
            <a:fillRect/>
          </a:stretch>
        </p:blipFill>
        <p:spPr>
          <a:xfrm rot="-5400000">
            <a:off x="848875" y="4284675"/>
            <a:ext cx="1755287" cy="2646350"/>
          </a:xfrm>
          <a:prstGeom prst="rect">
            <a:avLst/>
          </a:prstGeom>
          <a:noFill/>
          <a:ln>
            <a:noFill/>
          </a:ln>
        </p:spPr>
      </p:pic>
      <p:sp>
        <p:nvSpPr>
          <p:cNvPr id="168" name="Google Shape;168;p21"/>
          <p:cNvSpPr txBox="1"/>
          <p:nvPr/>
        </p:nvSpPr>
        <p:spPr>
          <a:xfrm>
            <a:off x="3174150" y="4777575"/>
            <a:ext cx="142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Bahidaj,</a:t>
            </a:r>
            <a:r>
              <a:rPr lang="en-US" sz="2000" b="1">
                <a:solidFill>
                  <a:schemeClr val="dk1"/>
                </a:solidFill>
              </a:rPr>
              <a:t> </a:t>
            </a:r>
            <a:r>
              <a:rPr lang="en-US" sz="2000">
                <a:solidFill>
                  <a:schemeClr val="dk1"/>
                </a:solidFill>
              </a:rPr>
              <a:t>or saguaro fruit.</a:t>
            </a:r>
            <a:endParaRPr sz="20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title" idx="4294967295"/>
          </p:nvPr>
        </p:nvSpPr>
        <p:spPr>
          <a:xfrm>
            <a:off x="1892400" y="670925"/>
            <a:ext cx="84072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B16AAC"/>
                </a:solidFill>
                <a:latin typeface="Arial"/>
                <a:ea typeface="Arial"/>
                <a:cs typeface="Arial"/>
                <a:sym typeface="Arial"/>
              </a:rPr>
              <a:t>The Saguaro and the Tohono O’odham</a:t>
            </a:r>
            <a:endParaRPr b="1">
              <a:solidFill>
                <a:srgbClr val="B16AAC"/>
              </a:solidFill>
              <a:latin typeface="Arial"/>
              <a:ea typeface="Arial"/>
              <a:cs typeface="Arial"/>
              <a:sym typeface="Arial"/>
            </a:endParaRPr>
          </a:p>
        </p:txBody>
      </p:sp>
      <p:sp>
        <p:nvSpPr>
          <p:cNvPr id="175" name="Google Shape;175;p22"/>
          <p:cNvSpPr txBox="1"/>
          <p:nvPr/>
        </p:nvSpPr>
        <p:spPr>
          <a:xfrm>
            <a:off x="217100" y="255425"/>
            <a:ext cx="162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176" name="Google Shape;176;p22"/>
          <p:cNvSpPr txBox="1"/>
          <p:nvPr/>
        </p:nvSpPr>
        <p:spPr>
          <a:xfrm>
            <a:off x="403350" y="1310525"/>
            <a:ext cx="5574300" cy="535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The ribs of the saguaro are used to make the </a:t>
            </a:r>
            <a:r>
              <a:rPr lang="en-US" sz="2400" b="1">
                <a:solidFill>
                  <a:srgbClr val="7BB981"/>
                </a:solidFill>
              </a:rPr>
              <a:t>Kuipad</a:t>
            </a:r>
            <a:r>
              <a:rPr lang="en-US" sz="2400">
                <a:solidFill>
                  <a:schemeClr val="dk1"/>
                </a:solidFill>
              </a:rPr>
              <a:t> (</a:t>
            </a:r>
            <a:r>
              <a:rPr lang="en-US" sz="2400"/>
              <a:t>pole) that helps the Tohono O’odham harvest fruit from other saguaros. The </a:t>
            </a:r>
            <a:r>
              <a:rPr lang="en-US" sz="2400" b="1">
                <a:solidFill>
                  <a:srgbClr val="7BB981"/>
                </a:solidFill>
              </a:rPr>
              <a:t>ribs</a:t>
            </a:r>
            <a:r>
              <a:rPr lang="en-US" sz="2400"/>
              <a:t> can also be used to make furniture, fences, and shades.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a:t>
            </a:r>
            <a:r>
              <a:rPr lang="en-US" sz="2400" b="1">
                <a:solidFill>
                  <a:srgbClr val="7BB981"/>
                </a:solidFill>
              </a:rPr>
              <a:t>seeds</a:t>
            </a:r>
            <a:r>
              <a:rPr lang="en-US" sz="2400"/>
              <a:t> of a saguaro can be dried and made into flour. The seeds can also be used to feed animals, like chickens.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a:t>
            </a:r>
            <a:r>
              <a:rPr lang="en-US" sz="2400" b="1">
                <a:solidFill>
                  <a:srgbClr val="7BB981"/>
                </a:solidFill>
              </a:rPr>
              <a:t>boot</a:t>
            </a:r>
            <a:r>
              <a:rPr lang="en-US" sz="2400"/>
              <a:t> of a saguaro can be helpful for storing things, like water!</a:t>
            </a:r>
            <a:endParaRPr sz="2400"/>
          </a:p>
        </p:txBody>
      </p:sp>
      <p:pic>
        <p:nvPicPr>
          <p:cNvPr id="177" name="Google Shape;177;p22"/>
          <p:cNvPicPr preferRelativeResize="0"/>
          <p:nvPr/>
        </p:nvPicPr>
        <p:blipFill rotWithShape="1">
          <a:blip r:embed="rId3">
            <a:alphaModFix/>
          </a:blip>
          <a:srcRect/>
          <a:stretch/>
        </p:blipFill>
        <p:spPr>
          <a:xfrm>
            <a:off x="8447500" y="2894080"/>
            <a:ext cx="2192351" cy="2897749"/>
          </a:xfrm>
          <a:prstGeom prst="rect">
            <a:avLst/>
          </a:prstGeom>
          <a:noFill/>
          <a:ln>
            <a:noFill/>
          </a:ln>
        </p:spPr>
      </p:pic>
      <p:pic>
        <p:nvPicPr>
          <p:cNvPr id="178" name="Google Shape;178;p22" descr="A picture containing outdoor, animal, sitting, bird&#10;&#10;Description automatically generated"/>
          <p:cNvPicPr preferRelativeResize="0"/>
          <p:nvPr/>
        </p:nvPicPr>
        <p:blipFill rotWithShape="1">
          <a:blip r:embed="rId4">
            <a:alphaModFix/>
          </a:blip>
          <a:srcRect/>
          <a:stretch/>
        </p:blipFill>
        <p:spPr>
          <a:xfrm>
            <a:off x="10903816" y="3764657"/>
            <a:ext cx="914570" cy="2310493"/>
          </a:xfrm>
          <a:prstGeom prst="rect">
            <a:avLst/>
          </a:prstGeom>
          <a:noFill/>
          <a:ln>
            <a:noFill/>
          </a:ln>
        </p:spPr>
      </p:pic>
      <p:pic>
        <p:nvPicPr>
          <p:cNvPr id="179" name="Google Shape;179;p22"/>
          <p:cNvPicPr preferRelativeResize="0"/>
          <p:nvPr/>
        </p:nvPicPr>
        <p:blipFill>
          <a:blip r:embed="rId5">
            <a:alphaModFix/>
          </a:blip>
          <a:stretch>
            <a:fillRect/>
          </a:stretch>
        </p:blipFill>
        <p:spPr>
          <a:xfrm>
            <a:off x="6130050" y="1586825"/>
            <a:ext cx="2165050" cy="311767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415600" y="64831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B16AAC"/>
                </a:solidFill>
                <a:latin typeface="Arial"/>
                <a:ea typeface="Arial"/>
                <a:cs typeface="Arial"/>
                <a:sym typeface="Arial"/>
              </a:rPr>
              <a:t>How do we use these desert plants?</a:t>
            </a:r>
            <a:endParaRPr b="1">
              <a:solidFill>
                <a:srgbClr val="B16AAC"/>
              </a:solidFill>
              <a:latin typeface="Arial"/>
              <a:ea typeface="Arial"/>
              <a:cs typeface="Arial"/>
              <a:sym typeface="Arial"/>
            </a:endParaRPr>
          </a:p>
        </p:txBody>
      </p:sp>
      <p:sp>
        <p:nvSpPr>
          <p:cNvPr id="185" name="Google Shape;185;p23"/>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a:t>
            </a:r>
            <a:endParaRPr sz="1600" b="1"/>
          </a:p>
        </p:txBody>
      </p:sp>
      <p:sp>
        <p:nvSpPr>
          <p:cNvPr id="186" name="Google Shape;186;p23"/>
          <p:cNvSpPr txBox="1"/>
          <p:nvPr/>
        </p:nvSpPr>
        <p:spPr>
          <a:xfrm>
            <a:off x="468625" y="1735125"/>
            <a:ext cx="11254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The saguaro isn’t the only desert plant humans have used to survive, and the fruit isn’t the only useful part of a saguaro. Today, you are going to look at some pictures of other desert plants. How do you think humans may use them? </a:t>
            </a:r>
            <a:endParaRPr sz="2400"/>
          </a:p>
          <a:p>
            <a:pPr marL="0" lvl="0" indent="0" algn="l" rtl="0">
              <a:spcBef>
                <a:spcPts val="0"/>
              </a:spcBef>
              <a:spcAft>
                <a:spcPts val="0"/>
              </a:spcAft>
              <a:buNone/>
            </a:pPr>
            <a:r>
              <a:rPr lang="en-US" sz="2400"/>
              <a:t>Try and find the picture matches. Each plant has an item photo to match!</a:t>
            </a:r>
            <a:endParaRPr sz="2400"/>
          </a:p>
        </p:txBody>
      </p:sp>
      <p:pic>
        <p:nvPicPr>
          <p:cNvPr id="187" name="Google Shape;187;p23"/>
          <p:cNvPicPr preferRelativeResize="0"/>
          <p:nvPr/>
        </p:nvPicPr>
        <p:blipFill rotWithShape="1">
          <a:blip r:embed="rId3">
            <a:alphaModFix/>
          </a:blip>
          <a:srcRect t="33855" b="6"/>
          <a:stretch/>
        </p:blipFill>
        <p:spPr>
          <a:xfrm>
            <a:off x="953725" y="3578422"/>
            <a:ext cx="2508724" cy="2466699"/>
          </a:xfrm>
          <a:prstGeom prst="rect">
            <a:avLst/>
          </a:prstGeom>
          <a:noFill/>
          <a:ln w="38100" cap="flat" cmpd="sng">
            <a:solidFill>
              <a:srgbClr val="B3D5B3"/>
            </a:solidFill>
            <a:prstDash val="solid"/>
            <a:round/>
            <a:headEnd type="none" w="sm" len="sm"/>
            <a:tailEnd type="none" w="sm" len="sm"/>
          </a:ln>
        </p:spPr>
      </p:pic>
      <p:sp>
        <p:nvSpPr>
          <p:cNvPr id="188" name="Google Shape;188;p23"/>
          <p:cNvSpPr txBox="1"/>
          <p:nvPr/>
        </p:nvSpPr>
        <p:spPr>
          <a:xfrm>
            <a:off x="4030075" y="3853200"/>
            <a:ext cx="7567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After you’ve done your sort, we will go over the plant pairs! Then you will have a chance to make changes to your sort and see what matches you correctly found!</a:t>
            </a:r>
            <a:endParaRPr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9F5612-E046-419C-9178-866565DA4981}"/>
</file>

<file path=customXml/itemProps2.xml><?xml version="1.0" encoding="utf-8"?>
<ds:datastoreItem xmlns:ds="http://schemas.openxmlformats.org/officeDocument/2006/customXml" ds:itemID="{98CCD631-F071-4949-BF8C-4E9861CE6DA2}"/>
</file>

<file path=docProps/app.xml><?xml version="1.0" encoding="utf-8"?>
<Properties xmlns="http://schemas.openxmlformats.org/officeDocument/2006/extended-properties" xmlns:vt="http://schemas.openxmlformats.org/officeDocument/2006/docPropsVTypes">
  <TotalTime>3</TotalTime>
  <Words>1539</Words>
  <Application>Microsoft Office PowerPoint</Application>
  <PresentationFormat>Widescreen</PresentationFormat>
  <Paragraphs>123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Corbel</vt:lpstr>
      <vt:lpstr>Basis</vt:lpstr>
      <vt:lpstr>Unit 3, Spectacular Saguaros and Humans    Driving Question: </vt:lpstr>
      <vt:lpstr>PowerPoint Presentation</vt:lpstr>
      <vt:lpstr>PowerPoint Presentation</vt:lpstr>
      <vt:lpstr>Saguaro Harvest - Simulation </vt:lpstr>
      <vt:lpstr>Saguaro Harvest </vt:lpstr>
      <vt:lpstr>Saguaro Harvest </vt:lpstr>
      <vt:lpstr>The Saguaro and the Tohono O’odham</vt:lpstr>
      <vt:lpstr>The Saguaro and the Tohono O’odham</vt:lpstr>
      <vt:lpstr>How do we use these desert plants?</vt:lpstr>
      <vt:lpstr>How do we use these desert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Spectacular Saguaros and Humans    Driving Question:</dc:title>
  <dc:creator>Robin Kropp</dc:creator>
  <cp:lastModifiedBy>Robin Kropp</cp:lastModifiedBy>
  <cp:revision>3</cp:revision>
  <dcterms:modified xsi:type="dcterms:W3CDTF">2024-08-14T14:36:11Z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